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75" r:id="rId2"/>
    <p:sldId id="276" r:id="rId3"/>
    <p:sldId id="265" r:id="rId4"/>
    <p:sldId id="264" r:id="rId5"/>
    <p:sldId id="279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9" r:id="rId26"/>
    <p:sldId id="270" r:id="rId27"/>
    <p:sldId id="272" r:id="rId28"/>
    <p:sldId id="260" r:id="rId29"/>
    <p:sldId id="261" r:id="rId30"/>
    <p:sldId id="262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21531631520533"/>
          <c:y val="0.15234375"/>
          <c:w val="0.875693673695894"/>
          <c:h val="0.6113281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1"/>
            <c:bubble3D val="0"/>
            <c:spPr>
              <a:solidFill>
                <a:srgbClr val="808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864537041207718"/>
                  <c:y val="0.03125069293601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502142671874926"/>
                  <c:y val="-0.1197623205908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0833676547952893"/>
                  <c:y val="-0.3238145907497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9744728079911"/>
                  <c:y val="0.06174037321753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37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MVA</c:v>
                </c:pt>
                <c:pt idx="1">
                  <c:v>Assault</c:v>
                </c:pt>
                <c:pt idx="2">
                  <c:v>Sports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28.0</c:v>
                </c:pt>
                <c:pt idx="1">
                  <c:v>9.0</c:v>
                </c:pt>
                <c:pt idx="2">
                  <c:v>20.0</c:v>
                </c:pt>
                <c:pt idx="3">
                  <c:v>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78216056988111"/>
          <c:y val="0.0311190903650509"/>
          <c:w val="0.744191553101136"/>
          <c:h val="0.561462842279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Meehan, 2010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Headache</c:v>
                </c:pt>
                <c:pt idx="1">
                  <c:v>Dizziness/unsteadiness</c:v>
                </c:pt>
                <c:pt idx="2">
                  <c:v>Difficulty concentrating</c:v>
                </c:pt>
                <c:pt idx="3">
                  <c:v>Confusion/disorientation</c:v>
                </c:pt>
                <c:pt idx="4">
                  <c:v>Vision changes/light sensitivity</c:v>
                </c:pt>
                <c:pt idx="5">
                  <c:v>Nausea</c:v>
                </c:pt>
                <c:pt idx="6">
                  <c:v>Drowsiness</c:v>
                </c:pt>
                <c:pt idx="7">
                  <c:v>Amnesia</c:v>
                </c:pt>
                <c:pt idx="8">
                  <c:v>Noise Sensitivity</c:v>
                </c:pt>
                <c:pt idx="9">
                  <c:v>Tinnitus</c:v>
                </c:pt>
                <c:pt idx="10">
                  <c:v>Irritability</c:v>
                </c:pt>
                <c:pt idx="11">
                  <c:v>Loss of consciousness</c:v>
                </c:pt>
                <c:pt idx="12">
                  <c:v>Hyperexcitability</c:v>
                </c:pt>
                <c:pt idx="13">
                  <c:v>Other</c:v>
                </c:pt>
                <c:pt idx="14">
                  <c:v>Sleep disturbance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93.4</c:v>
                </c:pt>
                <c:pt idx="1">
                  <c:v>74.6</c:v>
                </c:pt>
                <c:pt idx="2">
                  <c:v>56.6</c:v>
                </c:pt>
                <c:pt idx="3">
                  <c:v>46.0</c:v>
                </c:pt>
                <c:pt idx="4">
                  <c:v>37.5</c:v>
                </c:pt>
                <c:pt idx="5">
                  <c:v>28.9</c:v>
                </c:pt>
                <c:pt idx="6">
                  <c:v>26.5</c:v>
                </c:pt>
                <c:pt idx="7">
                  <c:v>24.3</c:v>
                </c:pt>
                <c:pt idx="8">
                  <c:v>18.9</c:v>
                </c:pt>
                <c:pt idx="9">
                  <c:v>10.7</c:v>
                </c:pt>
                <c:pt idx="10">
                  <c:v>9.2</c:v>
                </c:pt>
                <c:pt idx="11">
                  <c:v>4.6</c:v>
                </c:pt>
                <c:pt idx="12">
                  <c:v>2.2</c:v>
                </c:pt>
                <c:pt idx="13">
                  <c:v>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Makdissi, 2010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Headache</c:v>
                </c:pt>
                <c:pt idx="1">
                  <c:v>Dizziness/unsteadiness</c:v>
                </c:pt>
                <c:pt idx="2">
                  <c:v>Difficulty concentrating</c:v>
                </c:pt>
                <c:pt idx="3">
                  <c:v>Confusion/disorientation</c:v>
                </c:pt>
                <c:pt idx="4">
                  <c:v>Vision changes/light sensitivity</c:v>
                </c:pt>
                <c:pt idx="5">
                  <c:v>Nausea</c:v>
                </c:pt>
                <c:pt idx="6">
                  <c:v>Drowsiness</c:v>
                </c:pt>
                <c:pt idx="7">
                  <c:v>Amnesia</c:v>
                </c:pt>
                <c:pt idx="8">
                  <c:v>Noise Sensitivity</c:v>
                </c:pt>
                <c:pt idx="9">
                  <c:v>Tinnitus</c:v>
                </c:pt>
                <c:pt idx="10">
                  <c:v>Irritability</c:v>
                </c:pt>
                <c:pt idx="11">
                  <c:v>Loss of consciousness</c:v>
                </c:pt>
                <c:pt idx="12">
                  <c:v>Hyperexcitability</c:v>
                </c:pt>
                <c:pt idx="13">
                  <c:v>Other</c:v>
                </c:pt>
                <c:pt idx="14">
                  <c:v>Sleep disturbance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87.5</c:v>
                </c:pt>
                <c:pt idx="1">
                  <c:v>39.8</c:v>
                </c:pt>
                <c:pt idx="2">
                  <c:v>37.5</c:v>
                </c:pt>
                <c:pt idx="3">
                  <c:v>62.5</c:v>
                </c:pt>
                <c:pt idx="4">
                  <c:v>40.9</c:v>
                </c:pt>
                <c:pt idx="5">
                  <c:v>26.1</c:v>
                </c:pt>
                <c:pt idx="6">
                  <c:v>37.5</c:v>
                </c:pt>
                <c:pt idx="7">
                  <c:v>37.5</c:v>
                </c:pt>
                <c:pt idx="11">
                  <c:v>36.4</c:v>
                </c:pt>
                <c:pt idx="14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Marar, 2012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Headache</c:v>
                </c:pt>
                <c:pt idx="1">
                  <c:v>Dizziness/unsteadiness</c:v>
                </c:pt>
                <c:pt idx="2">
                  <c:v>Difficulty concentrating</c:v>
                </c:pt>
                <c:pt idx="3">
                  <c:v>Confusion/disorientation</c:v>
                </c:pt>
                <c:pt idx="4">
                  <c:v>Vision changes/light sensitivity</c:v>
                </c:pt>
                <c:pt idx="5">
                  <c:v>Nausea</c:v>
                </c:pt>
                <c:pt idx="6">
                  <c:v>Drowsiness</c:v>
                </c:pt>
                <c:pt idx="7">
                  <c:v>Amnesia</c:v>
                </c:pt>
                <c:pt idx="8">
                  <c:v>Noise Sensitivity</c:v>
                </c:pt>
                <c:pt idx="9">
                  <c:v>Tinnitus</c:v>
                </c:pt>
                <c:pt idx="10">
                  <c:v>Irritability</c:v>
                </c:pt>
                <c:pt idx="11">
                  <c:v>Loss of consciousness</c:v>
                </c:pt>
                <c:pt idx="12">
                  <c:v>Hyperexcitability</c:v>
                </c:pt>
                <c:pt idx="13">
                  <c:v>Other</c:v>
                </c:pt>
                <c:pt idx="14">
                  <c:v>Sleep disturbance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94.2</c:v>
                </c:pt>
                <c:pt idx="1">
                  <c:v>75.6</c:v>
                </c:pt>
                <c:pt idx="2">
                  <c:v>54.8</c:v>
                </c:pt>
                <c:pt idx="3">
                  <c:v>45.0</c:v>
                </c:pt>
                <c:pt idx="4">
                  <c:v>36.0</c:v>
                </c:pt>
                <c:pt idx="5">
                  <c:v>31.4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Frommer 2011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Headache</c:v>
                </c:pt>
                <c:pt idx="1">
                  <c:v>Dizziness/unsteadiness</c:v>
                </c:pt>
                <c:pt idx="2">
                  <c:v>Difficulty concentrating</c:v>
                </c:pt>
                <c:pt idx="3">
                  <c:v>Confusion/disorientation</c:v>
                </c:pt>
                <c:pt idx="4">
                  <c:v>Vision changes/light sensitivity</c:v>
                </c:pt>
                <c:pt idx="5">
                  <c:v>Nausea</c:v>
                </c:pt>
                <c:pt idx="6">
                  <c:v>Drowsiness</c:v>
                </c:pt>
                <c:pt idx="7">
                  <c:v>Amnesia</c:v>
                </c:pt>
                <c:pt idx="8">
                  <c:v>Noise Sensitivity</c:v>
                </c:pt>
                <c:pt idx="9">
                  <c:v>Tinnitus</c:v>
                </c:pt>
                <c:pt idx="10">
                  <c:v>Irritability</c:v>
                </c:pt>
                <c:pt idx="11">
                  <c:v>Loss of consciousness</c:v>
                </c:pt>
                <c:pt idx="12">
                  <c:v>Hyperexcitability</c:v>
                </c:pt>
                <c:pt idx="13">
                  <c:v>Other</c:v>
                </c:pt>
                <c:pt idx="14">
                  <c:v>Sleep disturbance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95.5</c:v>
                </c:pt>
                <c:pt idx="1">
                  <c:v>77.0</c:v>
                </c:pt>
                <c:pt idx="2">
                  <c:v>49.9</c:v>
                </c:pt>
                <c:pt idx="3">
                  <c:v>49.4</c:v>
                </c:pt>
                <c:pt idx="4">
                  <c:v>30.6</c:v>
                </c:pt>
                <c:pt idx="5">
                  <c:v>33.7</c:v>
                </c:pt>
                <c:pt idx="6">
                  <c:v>22.1</c:v>
                </c:pt>
                <c:pt idx="7">
                  <c:v>22.3</c:v>
                </c:pt>
                <c:pt idx="8">
                  <c:v>6.7</c:v>
                </c:pt>
                <c:pt idx="9">
                  <c:v>12.6</c:v>
                </c:pt>
                <c:pt idx="10">
                  <c:v>5.9</c:v>
                </c:pt>
                <c:pt idx="11">
                  <c:v>4.0</c:v>
                </c:pt>
                <c:pt idx="1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394024"/>
        <c:axId val="2031624568"/>
        <c:axId val="0"/>
      </c:bar3DChart>
      <c:catAx>
        <c:axId val="2110394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Symptoms</a:t>
                </a:r>
              </a:p>
            </c:rich>
          </c:tx>
          <c:layout>
            <c:manualLayout>
              <c:xMode val="edge"/>
              <c:yMode val="edge"/>
              <c:x val="0.353973970092499"/>
              <c:y val="0.86188533435115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2031624568"/>
        <c:crosses val="autoZero"/>
        <c:auto val="1"/>
        <c:lblAlgn val="ctr"/>
        <c:lblOffset val="100"/>
        <c:noMultiLvlLbl val="0"/>
      </c:catAx>
      <c:valAx>
        <c:axId val="2031624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athletes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0394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965855619399"/>
          <c:y val="0.387594961760839"/>
          <c:w val="0.170523633870091"/>
          <c:h val="0.2152347832643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E19AA-110D-47DC-BEE7-00A49938CC4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FF7A4-965A-423A-A6C4-D92B139D8C5E}">
      <dgm:prSet/>
      <dgm:spPr/>
      <dgm:t>
        <a:bodyPr/>
        <a:lstStyle/>
        <a:p>
          <a:pPr rtl="0"/>
          <a:r>
            <a:rPr lang="en-US" dirty="0" smtClean="0"/>
            <a:t>No activity, complete rest until asymptomatic</a:t>
          </a:r>
          <a:endParaRPr lang="en-US" dirty="0"/>
        </a:p>
      </dgm:t>
    </dgm:pt>
    <dgm:pt modelId="{04197B40-EAEC-411F-92FC-22CE9F14170F}" type="parTrans" cxnId="{398C366A-C2CE-426E-A989-15BF4E013B38}">
      <dgm:prSet/>
      <dgm:spPr/>
      <dgm:t>
        <a:bodyPr/>
        <a:lstStyle/>
        <a:p>
          <a:endParaRPr lang="en-US"/>
        </a:p>
      </dgm:t>
    </dgm:pt>
    <dgm:pt modelId="{C5E9A9A0-5CCC-4FBE-83EE-3EF97226C949}" type="sibTrans" cxnId="{398C366A-C2CE-426E-A989-15BF4E013B38}">
      <dgm:prSet/>
      <dgm:spPr/>
      <dgm:t>
        <a:bodyPr/>
        <a:lstStyle/>
        <a:p>
          <a:endParaRPr lang="en-US"/>
        </a:p>
      </dgm:t>
    </dgm:pt>
    <dgm:pt modelId="{9E38B6D6-25DB-465E-8941-4F04A40F244E}">
      <dgm:prSet/>
      <dgm:spPr/>
      <dgm:t>
        <a:bodyPr/>
        <a:lstStyle/>
        <a:p>
          <a:pPr rtl="0"/>
          <a:r>
            <a:rPr lang="en-US" dirty="0" smtClean="0"/>
            <a:t>Light aerobic exercise</a:t>
          </a:r>
          <a:endParaRPr lang="en-US" dirty="0"/>
        </a:p>
      </dgm:t>
    </dgm:pt>
    <dgm:pt modelId="{EF7897EC-72BC-4FC4-BEEF-9EF234D39140}" type="parTrans" cxnId="{B6D5F627-DD99-42B4-90BE-9CAF8D0EAB3B}">
      <dgm:prSet/>
      <dgm:spPr/>
      <dgm:t>
        <a:bodyPr/>
        <a:lstStyle/>
        <a:p>
          <a:endParaRPr lang="en-US"/>
        </a:p>
      </dgm:t>
    </dgm:pt>
    <dgm:pt modelId="{D9ADBF31-73D5-4F1D-97E7-9EAB11A48AA2}" type="sibTrans" cxnId="{B6D5F627-DD99-42B4-90BE-9CAF8D0EAB3B}">
      <dgm:prSet/>
      <dgm:spPr/>
      <dgm:t>
        <a:bodyPr/>
        <a:lstStyle/>
        <a:p>
          <a:endParaRPr lang="en-US"/>
        </a:p>
      </dgm:t>
    </dgm:pt>
    <dgm:pt modelId="{17119C1F-2489-4CFF-904F-13FD82D57905}">
      <dgm:prSet/>
      <dgm:spPr/>
      <dgm:t>
        <a:bodyPr/>
        <a:lstStyle/>
        <a:p>
          <a:pPr rtl="0"/>
          <a:r>
            <a:rPr lang="en-US" dirty="0" smtClean="0"/>
            <a:t>Non-contact training drills.</a:t>
          </a:r>
          <a:endParaRPr lang="en-US" dirty="0"/>
        </a:p>
      </dgm:t>
    </dgm:pt>
    <dgm:pt modelId="{42B6B532-5C9F-4307-B423-BBAE2DFB62AE}" type="parTrans" cxnId="{59C83B8D-CFC6-4317-A36D-97A7028E9ED2}">
      <dgm:prSet/>
      <dgm:spPr/>
      <dgm:t>
        <a:bodyPr/>
        <a:lstStyle/>
        <a:p>
          <a:endParaRPr lang="en-US"/>
        </a:p>
      </dgm:t>
    </dgm:pt>
    <dgm:pt modelId="{40EC9E3E-5EED-4D1A-8BBF-DEDFD4E4447D}" type="sibTrans" cxnId="{59C83B8D-CFC6-4317-A36D-97A7028E9ED2}">
      <dgm:prSet/>
      <dgm:spPr/>
      <dgm:t>
        <a:bodyPr/>
        <a:lstStyle/>
        <a:p>
          <a:endParaRPr lang="en-US"/>
        </a:p>
      </dgm:t>
    </dgm:pt>
    <dgm:pt modelId="{9E39DECA-86FA-4FC1-8766-BE8B3C2613AE}">
      <dgm:prSet/>
      <dgm:spPr/>
      <dgm:t>
        <a:bodyPr/>
        <a:lstStyle/>
        <a:p>
          <a:pPr rtl="0"/>
          <a:r>
            <a:rPr lang="en-US" dirty="0" smtClean="0"/>
            <a:t>Full contact training after medical clearance.</a:t>
          </a:r>
          <a:endParaRPr lang="en-US" dirty="0"/>
        </a:p>
      </dgm:t>
    </dgm:pt>
    <dgm:pt modelId="{E368F21C-94C7-464C-AAA7-E17D40299DAE}" type="parTrans" cxnId="{7BC3865E-572B-4A72-AEE5-CB056B8B98BE}">
      <dgm:prSet/>
      <dgm:spPr/>
      <dgm:t>
        <a:bodyPr/>
        <a:lstStyle/>
        <a:p>
          <a:endParaRPr lang="en-US"/>
        </a:p>
      </dgm:t>
    </dgm:pt>
    <dgm:pt modelId="{1529844A-E452-47EF-98C2-CAAFE6EDB45F}" type="sibTrans" cxnId="{7BC3865E-572B-4A72-AEE5-CB056B8B98BE}">
      <dgm:prSet/>
      <dgm:spPr/>
      <dgm:t>
        <a:bodyPr/>
        <a:lstStyle/>
        <a:p>
          <a:endParaRPr lang="en-US"/>
        </a:p>
      </dgm:t>
    </dgm:pt>
    <dgm:pt modelId="{DE12460C-CBB3-4287-A614-F559233B3BBE}">
      <dgm:prSet/>
      <dgm:spPr/>
      <dgm:t>
        <a:bodyPr/>
        <a:lstStyle/>
        <a:p>
          <a:pPr rtl="0"/>
          <a:r>
            <a:rPr lang="en-US" dirty="0" smtClean="0"/>
            <a:t>Game play</a:t>
          </a:r>
          <a:endParaRPr lang="en-US" dirty="0"/>
        </a:p>
      </dgm:t>
    </dgm:pt>
    <dgm:pt modelId="{603D283C-5A1E-4E1A-84FE-6E7CD694D0A4}" type="parTrans" cxnId="{86F18463-923D-45A4-B935-E32AE687E278}">
      <dgm:prSet/>
      <dgm:spPr/>
      <dgm:t>
        <a:bodyPr/>
        <a:lstStyle/>
        <a:p>
          <a:endParaRPr lang="en-US"/>
        </a:p>
      </dgm:t>
    </dgm:pt>
    <dgm:pt modelId="{15ACC0E8-7A74-4AD5-8E10-DE0CFD284529}" type="sibTrans" cxnId="{86F18463-923D-45A4-B935-E32AE687E278}">
      <dgm:prSet/>
      <dgm:spPr/>
      <dgm:t>
        <a:bodyPr/>
        <a:lstStyle/>
        <a:p>
          <a:endParaRPr lang="en-US"/>
        </a:p>
      </dgm:t>
    </dgm:pt>
    <dgm:pt modelId="{975B07C0-9698-4C8F-96B9-138CE4DA7C3E}">
      <dgm:prSet/>
      <dgm:spPr/>
      <dgm:t>
        <a:bodyPr/>
        <a:lstStyle/>
        <a:p>
          <a:pPr rtl="0"/>
          <a:r>
            <a:rPr lang="en-US" dirty="0" smtClean="0"/>
            <a:t>Sport specific exercise </a:t>
          </a:r>
          <a:endParaRPr lang="en-US" dirty="0"/>
        </a:p>
      </dgm:t>
    </dgm:pt>
    <dgm:pt modelId="{C321549A-8E9D-4497-BB6E-743DD4C7F71B}" type="parTrans" cxnId="{C159ED33-4863-4618-B1DD-5F39197D4764}">
      <dgm:prSet/>
      <dgm:spPr/>
      <dgm:t>
        <a:bodyPr/>
        <a:lstStyle/>
        <a:p>
          <a:endParaRPr lang="en-US"/>
        </a:p>
      </dgm:t>
    </dgm:pt>
    <dgm:pt modelId="{BCB0C7F7-8B02-459C-A1FE-ADF80FCEF74A}" type="sibTrans" cxnId="{C159ED33-4863-4618-B1DD-5F39197D4764}">
      <dgm:prSet/>
      <dgm:spPr/>
      <dgm:t>
        <a:bodyPr/>
        <a:lstStyle/>
        <a:p>
          <a:endParaRPr lang="en-US"/>
        </a:p>
      </dgm:t>
    </dgm:pt>
    <dgm:pt modelId="{0CC64B32-EE44-41A6-AB63-252ABD5EA516}" type="pres">
      <dgm:prSet presAssocID="{760E19AA-110D-47DC-BEE7-00A49938CC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57710-5EAA-4459-AA05-E0B76D9705B3}" type="pres">
      <dgm:prSet presAssocID="{760E19AA-110D-47DC-BEE7-00A49938CC4B}" presName="arrow" presStyleLbl="bgShp" presStyleIdx="0" presStyleCnt="1"/>
      <dgm:spPr/>
    </dgm:pt>
    <dgm:pt modelId="{395AB4C7-836B-4620-8872-01DF7D400086}" type="pres">
      <dgm:prSet presAssocID="{760E19AA-110D-47DC-BEE7-00A49938CC4B}" presName="linearProcess" presStyleCnt="0"/>
      <dgm:spPr/>
    </dgm:pt>
    <dgm:pt modelId="{8F65E001-8002-4070-9027-6986428AAFD8}" type="pres">
      <dgm:prSet presAssocID="{063FF7A4-965A-423A-A6C4-D92B139D8C5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C9751-DF7B-4C7C-9307-9CB23807F97A}" type="pres">
      <dgm:prSet presAssocID="{C5E9A9A0-5CCC-4FBE-83EE-3EF97226C949}" presName="sibTrans" presStyleCnt="0"/>
      <dgm:spPr/>
    </dgm:pt>
    <dgm:pt modelId="{BC7BDF15-7BBC-40B1-8231-F1ACF4633E57}" type="pres">
      <dgm:prSet presAssocID="{9E38B6D6-25DB-465E-8941-4F04A40F244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51AC1-4CF4-432E-A4AD-907E93DAED2C}" type="pres">
      <dgm:prSet presAssocID="{D9ADBF31-73D5-4F1D-97E7-9EAB11A48AA2}" presName="sibTrans" presStyleCnt="0"/>
      <dgm:spPr/>
    </dgm:pt>
    <dgm:pt modelId="{3B598A80-0DA5-4FA2-9526-546C10B60456}" type="pres">
      <dgm:prSet presAssocID="{975B07C0-9698-4C8F-96B9-138CE4DA7C3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E50E8-6B42-411F-BDB2-7F4711665083}" type="pres">
      <dgm:prSet presAssocID="{BCB0C7F7-8B02-459C-A1FE-ADF80FCEF74A}" presName="sibTrans" presStyleCnt="0"/>
      <dgm:spPr/>
    </dgm:pt>
    <dgm:pt modelId="{F25818F9-82E8-415D-AC25-BF056C66E331}" type="pres">
      <dgm:prSet presAssocID="{17119C1F-2489-4CFF-904F-13FD82D5790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3C665-2A39-46FE-8F83-54444CB316B0}" type="pres">
      <dgm:prSet presAssocID="{40EC9E3E-5EED-4D1A-8BBF-DEDFD4E4447D}" presName="sibTrans" presStyleCnt="0"/>
      <dgm:spPr/>
    </dgm:pt>
    <dgm:pt modelId="{5C3815D6-A780-4A87-B078-43D0CFDED901}" type="pres">
      <dgm:prSet presAssocID="{9E39DECA-86FA-4FC1-8766-BE8B3C2613AE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D4BE0-34C8-42BB-B3F0-0120B9D0BBF6}" type="pres">
      <dgm:prSet presAssocID="{1529844A-E452-47EF-98C2-CAAFE6EDB45F}" presName="sibTrans" presStyleCnt="0"/>
      <dgm:spPr/>
    </dgm:pt>
    <dgm:pt modelId="{A0991534-F6C7-4B88-AB05-1EC9CCCE1CCB}" type="pres">
      <dgm:prSet presAssocID="{DE12460C-CBB3-4287-A614-F559233B3BB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9822B-78C7-3A41-B8EC-292159B27265}" type="presOf" srcId="{9E38B6D6-25DB-465E-8941-4F04A40F244E}" destId="{BC7BDF15-7BBC-40B1-8231-F1ACF4633E57}" srcOrd="0" destOrd="0" presId="urn:microsoft.com/office/officeart/2005/8/layout/hProcess9"/>
    <dgm:cxn modelId="{7BC3865E-572B-4A72-AEE5-CB056B8B98BE}" srcId="{760E19AA-110D-47DC-BEE7-00A49938CC4B}" destId="{9E39DECA-86FA-4FC1-8766-BE8B3C2613AE}" srcOrd="4" destOrd="0" parTransId="{E368F21C-94C7-464C-AAA7-E17D40299DAE}" sibTransId="{1529844A-E452-47EF-98C2-CAAFE6EDB45F}"/>
    <dgm:cxn modelId="{6C3E76D9-EE7A-2443-80D6-6CC754F3319E}" type="presOf" srcId="{063FF7A4-965A-423A-A6C4-D92B139D8C5E}" destId="{8F65E001-8002-4070-9027-6986428AAFD8}" srcOrd="0" destOrd="0" presId="urn:microsoft.com/office/officeart/2005/8/layout/hProcess9"/>
    <dgm:cxn modelId="{74244777-0631-244D-A8CA-E5CDFCCAB4BA}" type="presOf" srcId="{17119C1F-2489-4CFF-904F-13FD82D57905}" destId="{F25818F9-82E8-415D-AC25-BF056C66E331}" srcOrd="0" destOrd="0" presId="urn:microsoft.com/office/officeart/2005/8/layout/hProcess9"/>
    <dgm:cxn modelId="{2E746520-E5DB-3C48-BEDE-B98451294A65}" type="presOf" srcId="{9E39DECA-86FA-4FC1-8766-BE8B3C2613AE}" destId="{5C3815D6-A780-4A87-B078-43D0CFDED901}" srcOrd="0" destOrd="0" presId="urn:microsoft.com/office/officeart/2005/8/layout/hProcess9"/>
    <dgm:cxn modelId="{398C366A-C2CE-426E-A989-15BF4E013B38}" srcId="{760E19AA-110D-47DC-BEE7-00A49938CC4B}" destId="{063FF7A4-965A-423A-A6C4-D92B139D8C5E}" srcOrd="0" destOrd="0" parTransId="{04197B40-EAEC-411F-92FC-22CE9F14170F}" sibTransId="{C5E9A9A0-5CCC-4FBE-83EE-3EF97226C949}"/>
    <dgm:cxn modelId="{B6D5F627-DD99-42B4-90BE-9CAF8D0EAB3B}" srcId="{760E19AA-110D-47DC-BEE7-00A49938CC4B}" destId="{9E38B6D6-25DB-465E-8941-4F04A40F244E}" srcOrd="1" destOrd="0" parTransId="{EF7897EC-72BC-4FC4-BEEF-9EF234D39140}" sibTransId="{D9ADBF31-73D5-4F1D-97E7-9EAB11A48AA2}"/>
    <dgm:cxn modelId="{C159ED33-4863-4618-B1DD-5F39197D4764}" srcId="{760E19AA-110D-47DC-BEE7-00A49938CC4B}" destId="{975B07C0-9698-4C8F-96B9-138CE4DA7C3E}" srcOrd="2" destOrd="0" parTransId="{C321549A-8E9D-4497-BB6E-743DD4C7F71B}" sibTransId="{BCB0C7F7-8B02-459C-A1FE-ADF80FCEF74A}"/>
    <dgm:cxn modelId="{59C83B8D-CFC6-4317-A36D-97A7028E9ED2}" srcId="{760E19AA-110D-47DC-BEE7-00A49938CC4B}" destId="{17119C1F-2489-4CFF-904F-13FD82D57905}" srcOrd="3" destOrd="0" parTransId="{42B6B532-5C9F-4307-B423-BBAE2DFB62AE}" sibTransId="{40EC9E3E-5EED-4D1A-8BBF-DEDFD4E4447D}"/>
    <dgm:cxn modelId="{AEF52379-D9BE-5E43-BAE0-E3FBD5F655B1}" type="presOf" srcId="{975B07C0-9698-4C8F-96B9-138CE4DA7C3E}" destId="{3B598A80-0DA5-4FA2-9526-546C10B60456}" srcOrd="0" destOrd="0" presId="urn:microsoft.com/office/officeart/2005/8/layout/hProcess9"/>
    <dgm:cxn modelId="{86F18463-923D-45A4-B935-E32AE687E278}" srcId="{760E19AA-110D-47DC-BEE7-00A49938CC4B}" destId="{DE12460C-CBB3-4287-A614-F559233B3BBE}" srcOrd="5" destOrd="0" parTransId="{603D283C-5A1E-4E1A-84FE-6E7CD694D0A4}" sibTransId="{15ACC0E8-7A74-4AD5-8E10-DE0CFD284529}"/>
    <dgm:cxn modelId="{1C3D9187-C68E-A74D-A764-AA66E52E352D}" type="presOf" srcId="{DE12460C-CBB3-4287-A614-F559233B3BBE}" destId="{A0991534-F6C7-4B88-AB05-1EC9CCCE1CCB}" srcOrd="0" destOrd="0" presId="urn:microsoft.com/office/officeart/2005/8/layout/hProcess9"/>
    <dgm:cxn modelId="{E10E3428-EAA8-7B46-8DFA-41ED0ED5F96E}" type="presOf" srcId="{760E19AA-110D-47DC-BEE7-00A49938CC4B}" destId="{0CC64B32-EE44-41A6-AB63-252ABD5EA516}" srcOrd="0" destOrd="0" presId="urn:microsoft.com/office/officeart/2005/8/layout/hProcess9"/>
    <dgm:cxn modelId="{BB43BF9E-FDA7-D345-A2EC-6C53855ECD7F}" type="presParOf" srcId="{0CC64B32-EE44-41A6-AB63-252ABD5EA516}" destId="{3E157710-5EAA-4459-AA05-E0B76D9705B3}" srcOrd="0" destOrd="0" presId="urn:microsoft.com/office/officeart/2005/8/layout/hProcess9"/>
    <dgm:cxn modelId="{0DDDE0FB-3EA1-A344-AA4D-B5D0BC8FB7BC}" type="presParOf" srcId="{0CC64B32-EE44-41A6-AB63-252ABD5EA516}" destId="{395AB4C7-836B-4620-8872-01DF7D400086}" srcOrd="1" destOrd="0" presId="urn:microsoft.com/office/officeart/2005/8/layout/hProcess9"/>
    <dgm:cxn modelId="{F2A17BAA-DC47-2948-9B10-5040E278B61F}" type="presParOf" srcId="{395AB4C7-836B-4620-8872-01DF7D400086}" destId="{8F65E001-8002-4070-9027-6986428AAFD8}" srcOrd="0" destOrd="0" presId="urn:microsoft.com/office/officeart/2005/8/layout/hProcess9"/>
    <dgm:cxn modelId="{5DE0B8FA-2A23-DB46-9C1E-B1D8BCCC6BF1}" type="presParOf" srcId="{395AB4C7-836B-4620-8872-01DF7D400086}" destId="{07FC9751-DF7B-4C7C-9307-9CB23807F97A}" srcOrd="1" destOrd="0" presId="urn:microsoft.com/office/officeart/2005/8/layout/hProcess9"/>
    <dgm:cxn modelId="{FBFA18C4-8845-4A4B-9884-5B515DCA3229}" type="presParOf" srcId="{395AB4C7-836B-4620-8872-01DF7D400086}" destId="{BC7BDF15-7BBC-40B1-8231-F1ACF4633E57}" srcOrd="2" destOrd="0" presId="urn:microsoft.com/office/officeart/2005/8/layout/hProcess9"/>
    <dgm:cxn modelId="{3A8AC6C7-3C76-6546-9113-408E8DDB5AFE}" type="presParOf" srcId="{395AB4C7-836B-4620-8872-01DF7D400086}" destId="{ECB51AC1-4CF4-432E-A4AD-907E93DAED2C}" srcOrd="3" destOrd="0" presId="urn:microsoft.com/office/officeart/2005/8/layout/hProcess9"/>
    <dgm:cxn modelId="{CE6CB282-1FA1-4343-8320-5FCE703C36C7}" type="presParOf" srcId="{395AB4C7-836B-4620-8872-01DF7D400086}" destId="{3B598A80-0DA5-4FA2-9526-546C10B60456}" srcOrd="4" destOrd="0" presId="urn:microsoft.com/office/officeart/2005/8/layout/hProcess9"/>
    <dgm:cxn modelId="{873FCAD2-D279-D544-BED0-7E5191E2460E}" type="presParOf" srcId="{395AB4C7-836B-4620-8872-01DF7D400086}" destId="{88EE50E8-6B42-411F-BDB2-7F4711665083}" srcOrd="5" destOrd="0" presId="urn:microsoft.com/office/officeart/2005/8/layout/hProcess9"/>
    <dgm:cxn modelId="{9CCC1702-6704-C147-BBBD-714D0D2BA441}" type="presParOf" srcId="{395AB4C7-836B-4620-8872-01DF7D400086}" destId="{F25818F9-82E8-415D-AC25-BF056C66E331}" srcOrd="6" destOrd="0" presId="urn:microsoft.com/office/officeart/2005/8/layout/hProcess9"/>
    <dgm:cxn modelId="{448A21E5-1C61-324E-A1B1-6E5BA568317F}" type="presParOf" srcId="{395AB4C7-836B-4620-8872-01DF7D400086}" destId="{4F83C665-2A39-46FE-8F83-54444CB316B0}" srcOrd="7" destOrd="0" presId="urn:microsoft.com/office/officeart/2005/8/layout/hProcess9"/>
    <dgm:cxn modelId="{AFE08CC9-954B-914F-B277-0C791433816A}" type="presParOf" srcId="{395AB4C7-836B-4620-8872-01DF7D400086}" destId="{5C3815D6-A780-4A87-B078-43D0CFDED901}" srcOrd="8" destOrd="0" presId="urn:microsoft.com/office/officeart/2005/8/layout/hProcess9"/>
    <dgm:cxn modelId="{DB866846-F65F-1846-BE73-67E8CE24D211}" type="presParOf" srcId="{395AB4C7-836B-4620-8872-01DF7D400086}" destId="{14AD4BE0-34C8-42BB-B3F0-0120B9D0BBF6}" srcOrd="9" destOrd="0" presId="urn:microsoft.com/office/officeart/2005/8/layout/hProcess9"/>
    <dgm:cxn modelId="{DF70E8D9-3FE0-8044-9D21-32C3D21BB6DA}" type="presParOf" srcId="{395AB4C7-836B-4620-8872-01DF7D400086}" destId="{A0991534-F6C7-4B88-AB05-1EC9CCCE1CC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57710-5EAA-4459-AA05-E0B76D9705B3}">
      <dsp:nvSpPr>
        <dsp:cNvPr id="0" name=""/>
        <dsp:cNvSpPr/>
      </dsp:nvSpPr>
      <dsp:spPr>
        <a:xfrm>
          <a:off x="628649" y="0"/>
          <a:ext cx="7124700" cy="28495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5E001-8002-4070-9027-6986428AAFD8}">
      <dsp:nvSpPr>
        <dsp:cNvPr id="0" name=""/>
        <dsp:cNvSpPr/>
      </dsp:nvSpPr>
      <dsp:spPr>
        <a:xfrm>
          <a:off x="2302" y="854868"/>
          <a:ext cx="1340383" cy="113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activity, complete rest until asymptomatic</a:t>
          </a:r>
          <a:endParaRPr lang="en-US" sz="1500" kern="1200" dirty="0"/>
        </a:p>
      </dsp:txBody>
      <dsp:txXfrm>
        <a:off x="57944" y="910510"/>
        <a:ext cx="1229099" cy="1028541"/>
      </dsp:txXfrm>
    </dsp:sp>
    <dsp:sp modelId="{BC7BDF15-7BBC-40B1-8231-F1ACF4633E57}">
      <dsp:nvSpPr>
        <dsp:cNvPr id="0" name=""/>
        <dsp:cNvSpPr/>
      </dsp:nvSpPr>
      <dsp:spPr>
        <a:xfrm>
          <a:off x="1409704" y="854868"/>
          <a:ext cx="1340383" cy="113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Light aerobic exercise</a:t>
          </a:r>
          <a:endParaRPr lang="en-US" sz="1500" kern="1200" dirty="0"/>
        </a:p>
      </dsp:txBody>
      <dsp:txXfrm>
        <a:off x="1465346" y="910510"/>
        <a:ext cx="1229099" cy="1028541"/>
      </dsp:txXfrm>
    </dsp:sp>
    <dsp:sp modelId="{3B598A80-0DA5-4FA2-9526-546C10B60456}">
      <dsp:nvSpPr>
        <dsp:cNvPr id="0" name=""/>
        <dsp:cNvSpPr/>
      </dsp:nvSpPr>
      <dsp:spPr>
        <a:xfrm>
          <a:off x="2817107" y="854868"/>
          <a:ext cx="1340383" cy="113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Sport specific exercise </a:t>
          </a:r>
          <a:endParaRPr lang="en-US" sz="1500" kern="1200" dirty="0"/>
        </a:p>
      </dsp:txBody>
      <dsp:txXfrm>
        <a:off x="2872749" y="910510"/>
        <a:ext cx="1229099" cy="1028541"/>
      </dsp:txXfrm>
    </dsp:sp>
    <dsp:sp modelId="{F25818F9-82E8-415D-AC25-BF056C66E331}">
      <dsp:nvSpPr>
        <dsp:cNvPr id="0" name=""/>
        <dsp:cNvSpPr/>
      </dsp:nvSpPr>
      <dsp:spPr>
        <a:xfrm>
          <a:off x="4224509" y="854868"/>
          <a:ext cx="1340383" cy="113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Non-contact training drills.</a:t>
          </a:r>
          <a:endParaRPr lang="en-US" sz="1500" kern="1200" dirty="0"/>
        </a:p>
      </dsp:txBody>
      <dsp:txXfrm>
        <a:off x="4280151" y="910510"/>
        <a:ext cx="1229099" cy="1028541"/>
      </dsp:txXfrm>
    </dsp:sp>
    <dsp:sp modelId="{5C3815D6-A780-4A87-B078-43D0CFDED901}">
      <dsp:nvSpPr>
        <dsp:cNvPr id="0" name=""/>
        <dsp:cNvSpPr/>
      </dsp:nvSpPr>
      <dsp:spPr>
        <a:xfrm>
          <a:off x="5631912" y="854868"/>
          <a:ext cx="1340383" cy="113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Full contact training after medical clearance.</a:t>
          </a:r>
          <a:endParaRPr lang="en-US" sz="1500" kern="1200" dirty="0"/>
        </a:p>
      </dsp:txBody>
      <dsp:txXfrm>
        <a:off x="5687554" y="910510"/>
        <a:ext cx="1229099" cy="1028541"/>
      </dsp:txXfrm>
    </dsp:sp>
    <dsp:sp modelId="{A0991534-F6C7-4B88-AB05-1EC9CCCE1CCB}">
      <dsp:nvSpPr>
        <dsp:cNvPr id="0" name=""/>
        <dsp:cNvSpPr/>
      </dsp:nvSpPr>
      <dsp:spPr>
        <a:xfrm>
          <a:off x="7039314" y="854868"/>
          <a:ext cx="1340383" cy="113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Game play</a:t>
          </a:r>
          <a:endParaRPr lang="en-US" sz="1500" kern="1200" dirty="0"/>
        </a:p>
      </dsp:txBody>
      <dsp:txXfrm>
        <a:off x="7094956" y="910510"/>
        <a:ext cx="1229099" cy="102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F32D-F220-E14B-89DA-E2AF21866229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65C8-7A33-B14C-BAEB-6506BB56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9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defTabSz="45720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international consensus statement: Vienna, Prague, Zurich</a:t>
            </a:r>
          </a:p>
          <a:p>
            <a:pPr marL="0" indent="0" defTabSz="457200">
              <a:buNone/>
            </a:pPr>
            <a:r>
              <a:rPr lang="en-US" baseline="0" dirty="0" smtClean="0"/>
              <a:t>IOC, FIFA, International Ice Hockey Federation </a:t>
            </a:r>
            <a:endParaRPr lang="en-US" dirty="0" smtClean="0"/>
          </a:p>
          <a:p>
            <a:pPr marL="228600" indent="-228600" defTabSz="457200">
              <a:buAutoNum type="arabicPeriod"/>
            </a:pPr>
            <a:endParaRPr lang="en-US" dirty="0" smtClean="0"/>
          </a:p>
          <a:p>
            <a:pPr marL="228600" indent="-228600" defTabSz="457200">
              <a:buAutoNum type="arabicPeriod"/>
            </a:pPr>
            <a:r>
              <a:rPr lang="en-US" dirty="0" smtClean="0"/>
              <a:t>Concussion</a:t>
            </a:r>
            <a:r>
              <a:rPr lang="en-US" baseline="0" dirty="0" smtClean="0"/>
              <a:t> may be caused either by a direct blow to the head, face, neck, or elsewhere on the body with an “impulsive” force transmitted to the head</a:t>
            </a:r>
          </a:p>
          <a:p>
            <a:pPr marL="228600" indent="-228600" defTabSz="457200">
              <a:buAutoNum type="arabicPeriod"/>
            </a:pPr>
            <a:r>
              <a:rPr lang="en-US" baseline="0" dirty="0" smtClean="0"/>
              <a:t>Concussion typically results in the rapid onset of short-lived impairment of neurologic function that resolves spontaneously</a:t>
            </a:r>
          </a:p>
          <a:p>
            <a:pPr marL="228600" indent="-228600" defTabSz="457200">
              <a:buAutoNum type="arabicPeriod"/>
            </a:pPr>
            <a:r>
              <a:rPr lang="en-US" baseline="0" dirty="0" smtClean="0"/>
              <a:t>Concussion may result in </a:t>
            </a:r>
            <a:r>
              <a:rPr lang="en-US" baseline="0" dirty="0" err="1" smtClean="0"/>
              <a:t>neuropathologic</a:t>
            </a:r>
            <a:r>
              <a:rPr lang="en-US" baseline="0" dirty="0" smtClean="0"/>
              <a:t> changes, but the acute clinical symptoms largely reflect a functional disturbance rather than a structural injury.</a:t>
            </a:r>
          </a:p>
          <a:p>
            <a:pPr marL="228600" indent="-228600" defTabSz="457200">
              <a:buAutoNum type="arabicPeriod"/>
            </a:pPr>
            <a:r>
              <a:rPr lang="en-US" baseline="0" dirty="0" smtClean="0"/>
              <a:t>Concussion results in a graded set of clinical symptoms that may or may not involve loss of consciousness.  Resolution of the clinical and cognitive symptoms typically follows a sequential course; however, it is important to note that, in a small percentage of cases, post-concussive symptoms may be prolonged.</a:t>
            </a:r>
          </a:p>
          <a:p>
            <a:pPr marL="228600" indent="-228600" defTabSz="457200">
              <a:buAutoNum type="arabicPeriod"/>
            </a:pPr>
            <a:r>
              <a:rPr lang="en-US" baseline="0" dirty="0" smtClean="0"/>
              <a:t>No abnormality on standard structural neuroimaging studies is seen in concussion.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B368-BBA6-4E74-86FB-9C1BC040579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F4A5A-7B3D-48E8-9834-34D1C1471B1C}" type="slidenum">
              <a:rPr lang="en-US"/>
              <a:pPr/>
              <a:t>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68350"/>
            <a:ext cx="4449763" cy="3336925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19"/>
            <a:ext cx="5029200" cy="4114243"/>
          </a:xfrm>
        </p:spPr>
        <p:txBody>
          <a:bodyPr lIns="89919" tIns="44960" rIns="89919" bIns="44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C1E86-92D5-463B-AFAA-48F8598C818C}" type="slidenum">
              <a:rPr lang="en-US"/>
              <a:pPr/>
              <a:t>10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68350"/>
            <a:ext cx="4449763" cy="3336925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19"/>
            <a:ext cx="5029200" cy="4114243"/>
          </a:xfrm>
        </p:spPr>
        <p:txBody>
          <a:bodyPr lIns="89919" tIns="44960" rIns="89919" bIns="44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likely differences</a:t>
            </a:r>
            <a:r>
              <a:rPr lang="en-US" baseline="0" dirty="0" smtClean="0"/>
              <a:t> between symptom frequency experienced by gender and age. </a:t>
            </a:r>
          </a:p>
          <a:p>
            <a:r>
              <a:rPr lang="en-US" baseline="0" dirty="0" smtClean="0"/>
              <a:t>There may also be a significant bias associated with how diagnosis of concussion is made. i.e. is headache the most common symptom of concussion, or does the presence of headache prompt the diagnosis?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E625-1BF2-48D4-8009-73E643BE330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5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9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4883-D76B-7746-8A36-8DF294742142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EFC7-857C-E94E-99F6-4B7181BB2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Concussion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M Matuszak, MD, FAAFP</a:t>
            </a:r>
          </a:p>
          <a:p>
            <a:r>
              <a:rPr lang="en-US" dirty="0" smtClean="0"/>
              <a:t>Chief of Sports Medicine</a:t>
            </a:r>
          </a:p>
          <a:p>
            <a:r>
              <a:rPr lang="en-US" dirty="0" smtClean="0"/>
              <a:t>Excelsior Orthopaedics</a:t>
            </a:r>
          </a:p>
        </p:txBody>
      </p:sp>
    </p:spTree>
    <p:extLst>
      <p:ext uri="{BB962C8B-B14F-4D97-AF65-F5344CB8AC3E}">
        <p14:creationId xmlns:p14="http://schemas.microsoft.com/office/powerpoint/2010/main" val="133505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REACTION TIME COMPOSITE</a:t>
            </a:r>
            <a:br>
              <a:rPr lang="en-US" smtClean="0"/>
            </a:br>
            <a:r>
              <a:rPr lang="en-US" smtClean="0"/>
              <a:t>Control vs. Concussed Athletes</a:t>
            </a:r>
            <a:endParaRPr lang="en-US" dirty="0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454727" y="2613422"/>
            <a:ext cx="1454727" cy="26015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4209" tIns="42104" rIns="84209" bIns="42104">
            <a:spAutoFit/>
          </a:bodyPr>
          <a:lstStyle/>
          <a:p>
            <a:r>
              <a:rPr lang="en-US" dirty="0"/>
              <a:t>Significant difference between groups out to 5 days post-injury</a:t>
            </a:r>
            <a:endParaRPr lang="en-US" sz="13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dirty="0"/>
              <a:t>N=410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238500" y="5110758"/>
            <a:ext cx="227771" cy="362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209" tIns="42104" rIns="84209" bIns="42104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10897" y="1788914"/>
            <a:ext cx="5883852" cy="3850184"/>
            <a:chOff x="2017" y="1298"/>
            <a:chExt cx="4077" cy="2587"/>
          </a:xfrm>
        </p:grpSpPr>
        <p:graphicFrame>
          <p:nvGraphicFramePr>
            <p:cNvPr id="174080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4040234"/>
                </p:ext>
              </p:extLst>
            </p:nvPr>
          </p:nvGraphicFramePr>
          <p:xfrm>
            <a:off x="2017" y="1298"/>
            <a:ext cx="4077" cy="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hart" r:id="rId4" imgW="6642100" imgH="4114800" progId="MSGraph.Chart.8">
                    <p:embed followColorScheme="full"/>
                  </p:oleObj>
                </mc:Choice>
                <mc:Fallback>
                  <p:oleObj name="Chart" r:id="rId4" imgW="6642100" imgH="41148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18750" b="9338"/>
                        <a:stretch>
                          <a:fillRect/>
                        </a:stretch>
                      </p:blipFill>
                      <p:spPr bwMode="auto">
                        <a:xfrm>
                          <a:off x="2017" y="1298"/>
                          <a:ext cx="4077" cy="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54" name="Text Box 6"/>
            <p:cNvSpPr txBox="1">
              <a:spLocks noChangeArrowheads="1"/>
            </p:cNvSpPr>
            <p:nvPr/>
          </p:nvSpPr>
          <p:spPr bwMode="auto">
            <a:xfrm>
              <a:off x="3507" y="2784"/>
              <a:ext cx="709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eaLnBrk="0" hangingPunct="0"/>
              <a:r>
                <a:rPr lang="en-US" sz="1700" b="1" dirty="0">
                  <a:latin typeface="Comic Sans MS" pitchFamily="66" charset="0"/>
                </a:rPr>
                <a:t>p.&lt;.005</a:t>
              </a:r>
            </a:p>
          </p:txBody>
        </p:sp>
        <p:sp>
          <p:nvSpPr>
            <p:cNvPr id="130055" name="Text Box 7"/>
            <p:cNvSpPr txBox="1">
              <a:spLocks noChangeArrowheads="1"/>
            </p:cNvSpPr>
            <p:nvPr/>
          </p:nvSpPr>
          <p:spPr bwMode="auto">
            <a:xfrm>
              <a:off x="2759" y="2688"/>
              <a:ext cx="487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eaLnBrk="0" hangingPunct="0"/>
              <a:r>
                <a:rPr lang="en-US" sz="1700" b="1" dirty="0">
                  <a:latin typeface="Comic Sans MS" pitchFamily="66" charset="0"/>
                </a:rPr>
                <a:t>N.S.</a:t>
              </a:r>
            </a:p>
          </p:txBody>
        </p:sp>
        <p:sp>
          <p:nvSpPr>
            <p:cNvPr id="130056" name="Text Box 8"/>
            <p:cNvSpPr txBox="1">
              <a:spLocks noChangeArrowheads="1"/>
            </p:cNvSpPr>
            <p:nvPr/>
          </p:nvSpPr>
          <p:spPr bwMode="auto">
            <a:xfrm>
              <a:off x="4331" y="2784"/>
              <a:ext cx="801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eaLnBrk="0" hangingPunct="0"/>
              <a:r>
                <a:rPr lang="en-US" sz="1700" b="1" dirty="0">
                  <a:latin typeface="Comic Sans MS" pitchFamily="66" charset="0"/>
                </a:rPr>
                <a:t>p.&lt;.0004</a:t>
              </a:r>
            </a:p>
          </p:txBody>
        </p:sp>
        <p:sp>
          <p:nvSpPr>
            <p:cNvPr id="130057" name="Text Box 9"/>
            <p:cNvSpPr txBox="1">
              <a:spLocks noChangeArrowheads="1"/>
            </p:cNvSpPr>
            <p:nvPr/>
          </p:nvSpPr>
          <p:spPr bwMode="auto">
            <a:xfrm>
              <a:off x="5365" y="2784"/>
              <a:ext cx="487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eaLnBrk="0" hangingPunct="0"/>
              <a:r>
                <a:rPr lang="en-US" sz="1700" b="1" dirty="0">
                  <a:latin typeface="Comic Sans MS" pitchFamily="66" charset="0"/>
                </a:rPr>
                <a:t>N.S.</a:t>
              </a:r>
            </a:p>
          </p:txBody>
        </p:sp>
      </p:grp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1454728" y="6072188"/>
            <a:ext cx="7738341" cy="63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216" tIns="42108" rIns="84216" bIns="42108">
            <a:spAutoFit/>
          </a:bodyPr>
          <a:lstStyle/>
          <a:p>
            <a:pPr eaLnBrk="0" hangingPunct="0"/>
            <a:r>
              <a:rPr lang="en-US" dirty="0"/>
              <a:t>Lovell MR, Collins MW, Maroon et al. </a:t>
            </a:r>
            <a:r>
              <a:rPr lang="en-US" u="sng" dirty="0"/>
              <a:t>Medicine and Science</a:t>
            </a:r>
          </a:p>
          <a:p>
            <a:pPr eaLnBrk="0" hangingPunct="0"/>
            <a:r>
              <a:rPr lang="en-US" u="sng" dirty="0"/>
              <a:t>in Sports Exercise</a:t>
            </a:r>
            <a:r>
              <a:rPr lang="en-US" dirty="0"/>
              <a:t>, 34:5;2002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3879273" y="5685234"/>
            <a:ext cx="4502727" cy="3155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4209" tIns="42104" rIns="84209" bIns="42104">
            <a:spAutoFit/>
          </a:bodyPr>
          <a:lstStyle/>
          <a:p>
            <a:r>
              <a:rPr lang="en-US" sz="1500" b="1" dirty="0">
                <a:solidFill>
                  <a:srgbClr val="007199"/>
                </a:solidFill>
              </a:rPr>
              <a:t>*Higher score indicates poorer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44120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057400"/>
            <a:ext cx="6771973" cy="4114800"/>
          </a:xfrm>
        </p:spPr>
      </p:pic>
    </p:spTree>
    <p:extLst>
      <p:ext uri="{BB962C8B-B14F-4D97-AF65-F5344CB8AC3E}">
        <p14:creationId xmlns:p14="http://schemas.microsoft.com/office/powerpoint/2010/main" val="416748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Assess the Concussed Athlete:</a:t>
            </a:r>
            <a:br>
              <a:rPr lang="en-US" dirty="0"/>
            </a:br>
            <a:r>
              <a:rPr lang="en-US" dirty="0"/>
              <a:t>Immediate and Delayed Symptoms</a:t>
            </a:r>
            <a:endParaRPr lang="en-US" alt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272655"/>
              </p:ext>
            </p:extLst>
          </p:nvPr>
        </p:nvGraphicFramePr>
        <p:xfrm>
          <a:off x="381000" y="1219200"/>
          <a:ext cx="84582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57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Headache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common symptom</a:t>
            </a:r>
          </a:p>
          <a:p>
            <a:r>
              <a:rPr lang="en-US" dirty="0" smtClean="0"/>
              <a:t>Distracting</a:t>
            </a:r>
          </a:p>
          <a:p>
            <a:r>
              <a:rPr lang="en-US" dirty="0" smtClean="0"/>
              <a:t>Variable throughout day</a:t>
            </a:r>
          </a:p>
          <a:p>
            <a:r>
              <a:rPr lang="en-US" dirty="0"/>
              <a:t>T</a:t>
            </a:r>
            <a:r>
              <a:rPr lang="en-US" dirty="0" smtClean="0"/>
              <a:t>rigger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Concentration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Frequent breaks</a:t>
            </a:r>
          </a:p>
          <a:p>
            <a:r>
              <a:rPr lang="en-US" dirty="0" smtClean="0"/>
              <a:t>Identify triggers and reduce exposure</a:t>
            </a:r>
          </a:p>
          <a:p>
            <a:r>
              <a:rPr lang="en-US" dirty="0" smtClean="0"/>
              <a:t>Rests/Naps in Nurse’s office/quiet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Dizziness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Indication of vestibular system injury</a:t>
            </a:r>
          </a:p>
          <a:p>
            <a:r>
              <a:rPr lang="en-US" dirty="0" smtClean="0"/>
              <a:t>Typically last longer</a:t>
            </a:r>
          </a:p>
          <a:p>
            <a:r>
              <a:rPr lang="en-US" dirty="0" smtClean="0"/>
              <a:t>Positional changes</a:t>
            </a:r>
          </a:p>
          <a:p>
            <a:r>
              <a:rPr lang="en-US" dirty="0" smtClean="0"/>
              <a:t>Provoked by</a:t>
            </a:r>
          </a:p>
          <a:p>
            <a:pPr lvl="1"/>
            <a:r>
              <a:rPr lang="en-US" dirty="0" smtClean="0"/>
              <a:t>visual stimulus, especially videos </a:t>
            </a:r>
          </a:p>
          <a:p>
            <a:pPr lvl="1"/>
            <a:r>
              <a:rPr lang="en-US" dirty="0" smtClean="0"/>
              <a:t>moving targets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Allow to put head down</a:t>
            </a:r>
          </a:p>
          <a:p>
            <a:r>
              <a:rPr lang="en-US" dirty="0" smtClean="0"/>
              <a:t>Leave class early for classroom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6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Symptoms</a:t>
            </a:r>
            <a:br>
              <a:rPr lang="en-US" dirty="0" smtClean="0"/>
            </a:br>
            <a:r>
              <a:rPr lang="en-US" sz="4000" dirty="0" smtClean="0"/>
              <a:t>(Light sensitivity, double or blurry vision)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Difficult to manage with high visual demands in classroom</a:t>
            </a:r>
          </a:p>
          <a:p>
            <a:r>
              <a:rPr lang="en-US" dirty="0" smtClean="0"/>
              <a:t>Artificial lighting</a:t>
            </a:r>
          </a:p>
          <a:p>
            <a:r>
              <a:rPr lang="en-US" dirty="0" smtClean="0"/>
              <a:t>Difficulty reading and copying</a:t>
            </a:r>
          </a:p>
          <a:p>
            <a:r>
              <a:rPr lang="en-US" dirty="0" smtClean="0"/>
              <a:t>Computers</a:t>
            </a:r>
          </a:p>
          <a:p>
            <a:r>
              <a:rPr lang="en-US" dirty="0" smtClean="0"/>
              <a:t>Smart Boards</a:t>
            </a:r>
          </a:p>
          <a:p>
            <a:r>
              <a:rPr lang="en-US" dirty="0" err="1" smtClean="0"/>
              <a:t>iPads</a:t>
            </a:r>
            <a:endParaRPr lang="en-US" dirty="0" smtClean="0"/>
          </a:p>
          <a:p>
            <a:r>
              <a:rPr lang="en-US" dirty="0" smtClean="0"/>
              <a:t>Slide presentations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Reduce screen brightness</a:t>
            </a:r>
          </a:p>
          <a:p>
            <a:r>
              <a:rPr lang="en-US" dirty="0" smtClean="0"/>
              <a:t>Allow hat or sunglasses</a:t>
            </a:r>
          </a:p>
          <a:p>
            <a:r>
              <a:rPr lang="en-US" dirty="0" smtClean="0"/>
              <a:t>Consider use of audiotapes</a:t>
            </a:r>
          </a:p>
          <a:p>
            <a:r>
              <a:rPr lang="en-US" dirty="0" smtClean="0"/>
              <a:t>Turn off fluorescent lights</a:t>
            </a:r>
          </a:p>
          <a:p>
            <a:r>
              <a:rPr lang="en-US" dirty="0" smtClean="0"/>
              <a:t>Seat student closer to center/front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3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Sensitivity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Lunchroom</a:t>
            </a:r>
          </a:p>
          <a:p>
            <a:r>
              <a:rPr lang="en-US" dirty="0" smtClean="0"/>
              <a:t>Some classes</a:t>
            </a:r>
          </a:p>
          <a:p>
            <a:pPr lvl="1"/>
            <a:r>
              <a:rPr lang="en-US" dirty="0" smtClean="0"/>
              <a:t>Music, Shop, </a:t>
            </a:r>
            <a:r>
              <a:rPr lang="en-US" dirty="0" err="1" smtClean="0"/>
              <a:t>Phys</a:t>
            </a:r>
            <a:r>
              <a:rPr lang="en-US" dirty="0" smtClean="0"/>
              <a:t> Ed</a:t>
            </a:r>
          </a:p>
          <a:p>
            <a:r>
              <a:rPr lang="en-US" dirty="0" smtClean="0"/>
              <a:t>Crowded hallways</a:t>
            </a:r>
          </a:p>
          <a:p>
            <a:r>
              <a:rPr lang="en-US" dirty="0" smtClean="0"/>
              <a:t>Organized sports activities</a:t>
            </a:r>
          </a:p>
          <a:p>
            <a:r>
              <a:rPr lang="en-US" dirty="0" smtClean="0"/>
              <a:t>Social school activities</a:t>
            </a:r>
          </a:p>
          <a:p>
            <a:pPr lvl="1"/>
            <a:r>
              <a:rPr lang="en-US" dirty="0" smtClean="0"/>
              <a:t>Pep rallies, school dances, loud sporting events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Allow lunch in quiet area with classmate</a:t>
            </a:r>
          </a:p>
          <a:p>
            <a:r>
              <a:rPr lang="en-US" dirty="0" smtClean="0"/>
              <a:t>Limit or avoid loud class time</a:t>
            </a:r>
          </a:p>
          <a:p>
            <a:r>
              <a:rPr lang="en-US" dirty="0" smtClean="0"/>
              <a:t>Consider ear plugs</a:t>
            </a:r>
          </a:p>
          <a:p>
            <a:r>
              <a:rPr lang="en-US" dirty="0" smtClean="0"/>
              <a:t>Early class dismissal to avoid crowded hallways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Difficulty Concentrating or Remembering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Learning new tasks</a:t>
            </a:r>
          </a:p>
          <a:p>
            <a:r>
              <a:rPr lang="en-US" dirty="0" smtClean="0"/>
              <a:t>Comprehending new material</a:t>
            </a:r>
          </a:p>
          <a:p>
            <a:r>
              <a:rPr lang="en-US" dirty="0" err="1" smtClean="0"/>
              <a:t>Reccalling</a:t>
            </a:r>
            <a:r>
              <a:rPr lang="en-US" dirty="0" smtClean="0"/>
              <a:t> and applying previously learned material</a:t>
            </a:r>
          </a:p>
          <a:p>
            <a:r>
              <a:rPr lang="en-US" dirty="0" smtClean="0"/>
              <a:t>Lack of focus</a:t>
            </a:r>
          </a:p>
          <a:p>
            <a:r>
              <a:rPr lang="en-US" dirty="0" smtClean="0"/>
              <a:t>Trouble with test taking</a:t>
            </a:r>
          </a:p>
          <a:p>
            <a:r>
              <a:rPr lang="en-US" dirty="0" smtClean="0"/>
              <a:t>Troubles with standardized tests</a:t>
            </a:r>
          </a:p>
          <a:p>
            <a:r>
              <a:rPr lang="en-US" dirty="0" smtClean="0"/>
              <a:t>Difficulty reading</a:t>
            </a:r>
          </a:p>
          <a:p>
            <a:r>
              <a:rPr lang="en-US" dirty="0" smtClean="0"/>
              <a:t>Trouble with distractions (driving)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Avoid testing or major projects when possible</a:t>
            </a:r>
          </a:p>
          <a:p>
            <a:r>
              <a:rPr lang="en-US" dirty="0" smtClean="0"/>
              <a:t>Provide extra time for </a:t>
            </a:r>
            <a:r>
              <a:rPr lang="en-US" dirty="0" err="1" smtClean="0"/>
              <a:t>nonstandardized</a:t>
            </a:r>
            <a:r>
              <a:rPr lang="en-US" dirty="0" smtClean="0"/>
              <a:t> tests</a:t>
            </a:r>
          </a:p>
          <a:p>
            <a:r>
              <a:rPr lang="en-US" dirty="0" smtClean="0"/>
              <a:t>Postpose standardized tests (may require 504)</a:t>
            </a:r>
          </a:p>
          <a:p>
            <a:r>
              <a:rPr lang="en-US" dirty="0" smtClean="0"/>
              <a:t>Consider 1 exam per day</a:t>
            </a:r>
          </a:p>
          <a:p>
            <a:r>
              <a:rPr lang="en-US" dirty="0" smtClean="0"/>
              <a:t>Consider pre-printed notes or scribe</a:t>
            </a:r>
          </a:p>
          <a:p>
            <a:r>
              <a:rPr lang="en-US" dirty="0" smtClean="0"/>
              <a:t>Consider oral reader for test-taking</a:t>
            </a:r>
          </a:p>
        </p:txBody>
      </p:sp>
    </p:spTree>
    <p:extLst>
      <p:ext uri="{BB962C8B-B14F-4D97-AF65-F5344CB8AC3E}">
        <p14:creationId xmlns:p14="http://schemas.microsoft.com/office/powerpoint/2010/main" val="359255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Sleep Disturbances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Excessive fatigue</a:t>
            </a:r>
          </a:p>
          <a:p>
            <a:r>
              <a:rPr lang="en-US" dirty="0" smtClean="0"/>
              <a:t>Hamper memory and focus</a:t>
            </a:r>
          </a:p>
          <a:p>
            <a:r>
              <a:rPr lang="en-US" dirty="0" smtClean="0"/>
              <a:t>Excessive napping may lead to further disruptions of sleep-wake cycle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shorter school days</a:t>
            </a:r>
          </a:p>
          <a:p>
            <a:r>
              <a:rPr lang="en-US" dirty="0" smtClean="0"/>
              <a:t>Allow rest breaks</a:t>
            </a:r>
          </a:p>
          <a:p>
            <a:pPr lvl="1"/>
            <a:r>
              <a:rPr lang="en-US" dirty="0" smtClean="0"/>
              <a:t>Quiet meditation </a:t>
            </a:r>
            <a:r>
              <a:rPr lang="en-US" dirty="0" err="1" smtClean="0"/>
              <a:t>vs</a:t>
            </a:r>
            <a:r>
              <a:rPr lang="en-US" dirty="0" smtClean="0"/>
              <a:t> naps</a:t>
            </a:r>
          </a:p>
        </p:txBody>
      </p:sp>
    </p:spTree>
    <p:extLst>
      <p:ext uri="{BB962C8B-B14F-4D97-AF65-F5344CB8AC3E}">
        <p14:creationId xmlns:p14="http://schemas.microsoft.com/office/powerpoint/2010/main" val="337719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Reentry to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Identification – consider using liaison (nurse, psychologist, teacher) to coordinate</a:t>
            </a:r>
          </a:p>
          <a:p>
            <a:r>
              <a:rPr lang="en-US" smtClean="0"/>
              <a:t>Accommodate gradual increase in cognitive and physical activity</a:t>
            </a:r>
          </a:p>
          <a:p>
            <a:r>
              <a:rPr lang="en-US" smtClean="0"/>
              <a:t>Allow rest periods as needed</a:t>
            </a:r>
          </a:p>
          <a:p>
            <a:r>
              <a:rPr lang="en-US" smtClean="0"/>
              <a:t>Increase time allowed for tests/assignments</a:t>
            </a:r>
          </a:p>
          <a:p>
            <a:r>
              <a:rPr lang="en-US" smtClean="0"/>
              <a:t>Manageable pieces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25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2"/>
          <a:stretch/>
        </p:blipFill>
        <p:spPr>
          <a:xfrm>
            <a:off x="931545" y="698660"/>
            <a:ext cx="7280910" cy="50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6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symptomatic students will often be held out of school</a:t>
            </a:r>
          </a:p>
          <a:p>
            <a:pPr lvl="1"/>
            <a:r>
              <a:rPr lang="en-US" dirty="0" smtClean="0"/>
              <a:t>Unable to perform work of even up to 30 minutes</a:t>
            </a:r>
          </a:p>
          <a:p>
            <a:r>
              <a:rPr lang="en-US" dirty="0" smtClean="0"/>
              <a:t>Half days</a:t>
            </a:r>
          </a:p>
          <a:p>
            <a:pPr lvl="1"/>
            <a:r>
              <a:rPr lang="en-US" dirty="0" smtClean="0"/>
              <a:t>Usually when student can tolerate 30-45 minutes of work at a time</a:t>
            </a:r>
          </a:p>
          <a:p>
            <a:pPr lvl="1"/>
            <a:r>
              <a:rPr lang="en-US" dirty="0" smtClean="0"/>
              <a:t>Consider alternating first and second </a:t>
            </a:r>
            <a:r>
              <a:rPr lang="en-US" dirty="0" err="1" smtClean="0"/>
              <a:t>halfs</a:t>
            </a:r>
            <a:endParaRPr lang="en-US" dirty="0" smtClean="0"/>
          </a:p>
          <a:p>
            <a:pPr lvl="1"/>
            <a:r>
              <a:rPr lang="en-US" dirty="0" smtClean="0"/>
              <a:t>Consider full days, but attending alternating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</a:t>
            </a:r>
            <a:r>
              <a:rPr lang="en-US" dirty="0" err="1" smtClean="0"/>
              <a:t>Accomodations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Academic “adjustments”</a:t>
            </a:r>
          </a:p>
          <a:p>
            <a:pPr lvl="1"/>
            <a:r>
              <a:rPr lang="en-US" dirty="0" smtClean="0"/>
              <a:t>Typically 1-3 weeks during recovery phase</a:t>
            </a:r>
          </a:p>
          <a:p>
            <a:pPr lvl="1"/>
            <a:r>
              <a:rPr lang="en-US" dirty="0" smtClean="0"/>
              <a:t>Do not jeopardize the curriculum</a:t>
            </a:r>
          </a:p>
          <a:p>
            <a:pPr lvl="1"/>
            <a:r>
              <a:rPr lang="en-US" dirty="0" smtClean="0"/>
              <a:t>Do not require alterations in standardized testing</a:t>
            </a:r>
          </a:p>
          <a:p>
            <a:r>
              <a:rPr lang="en-US" dirty="0" smtClean="0"/>
              <a:t>Academic Accommodations</a:t>
            </a:r>
          </a:p>
          <a:p>
            <a:pPr lvl="1"/>
            <a:r>
              <a:rPr lang="en-US" dirty="0" smtClean="0"/>
              <a:t>Typically longer than 3-4 weeks</a:t>
            </a:r>
          </a:p>
          <a:p>
            <a:pPr lvl="1"/>
            <a:r>
              <a:rPr lang="en-US" dirty="0" smtClean="0"/>
              <a:t>Consider team evaluation</a:t>
            </a:r>
          </a:p>
          <a:p>
            <a:pPr lvl="1"/>
            <a:r>
              <a:rPr lang="en-US" dirty="0" smtClean="0"/>
              <a:t>Evaluation process for 504 plan or IEP </a:t>
            </a:r>
          </a:p>
          <a:p>
            <a:pPr lvl="1"/>
            <a:r>
              <a:rPr lang="en-US" dirty="0" smtClean="0"/>
              <a:t>Involvement of TBI specialist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3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education plan (IEP)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ormalized </a:t>
            </a:r>
            <a:r>
              <a:rPr lang="en-US" dirty="0"/>
              <a:t>educational </a:t>
            </a:r>
            <a:r>
              <a:rPr lang="en-US" dirty="0" smtClean="0"/>
              <a:t>plan protected </a:t>
            </a:r>
            <a:r>
              <a:rPr lang="en-US" dirty="0"/>
              <a:t>under the Individuals with Disabilities Education </a:t>
            </a:r>
            <a:r>
              <a:rPr lang="en-US" dirty="0" smtClean="0"/>
              <a:t>Act (special education), that </a:t>
            </a:r>
            <a:r>
              <a:rPr lang="en-US" dirty="0"/>
              <a:t>provides for classification or coding of a student </a:t>
            </a:r>
            <a:r>
              <a:rPr lang="en-US" dirty="0" smtClean="0"/>
              <a:t>under 1 </a:t>
            </a:r>
            <a:r>
              <a:rPr lang="en-US" dirty="0"/>
              <a:t>of 13 federally designated categories and allowances for </a:t>
            </a:r>
            <a:r>
              <a:rPr lang="en-US" dirty="0" smtClean="0"/>
              <a:t>modification of </a:t>
            </a:r>
            <a:r>
              <a:rPr lang="en-US" dirty="0"/>
              <a:t>regular education without penalty to the student.</a:t>
            </a:r>
          </a:p>
        </p:txBody>
      </p:sp>
    </p:spTree>
    <p:extLst>
      <p:ext uri="{BB962C8B-B14F-4D97-AF65-F5344CB8AC3E}">
        <p14:creationId xmlns:p14="http://schemas.microsoft.com/office/powerpoint/2010/main" val="54205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504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/>
              <a:t>504 of the Rehabilitation Act </a:t>
            </a:r>
            <a:r>
              <a:rPr lang="en-US" dirty="0" smtClean="0"/>
              <a:t>and </a:t>
            </a:r>
            <a:r>
              <a:rPr lang="en-US" dirty="0"/>
              <a:t>the Americans with Disabilities Act </a:t>
            </a:r>
            <a:r>
              <a:rPr lang="en-US" dirty="0" smtClean="0"/>
              <a:t>provides </a:t>
            </a:r>
            <a:r>
              <a:rPr lang="en-US" dirty="0"/>
              <a:t>for a student who is not eligible for </a:t>
            </a:r>
            <a:r>
              <a:rPr lang="en-US" dirty="0" smtClean="0"/>
              <a:t>special education </a:t>
            </a:r>
            <a:r>
              <a:rPr lang="en-US" dirty="0"/>
              <a:t>under an IEP but who requires accommodations in </a:t>
            </a:r>
            <a:r>
              <a:rPr lang="en-US" dirty="0" smtClean="0"/>
              <a:t>regular education </a:t>
            </a:r>
            <a:r>
              <a:rPr lang="en-US" dirty="0"/>
              <a:t>on the basis of bona fide medical need, as </a:t>
            </a:r>
            <a:r>
              <a:rPr lang="en-US" dirty="0" smtClean="0"/>
              <a:t>documented by </a:t>
            </a:r>
            <a:r>
              <a:rPr lang="en-US" dirty="0"/>
              <a:t>a physician and validation by the educational home.</a:t>
            </a:r>
          </a:p>
        </p:txBody>
      </p:sp>
    </p:spTree>
    <p:extLst>
      <p:ext uri="{BB962C8B-B14F-4D97-AF65-F5344CB8AC3E}">
        <p14:creationId xmlns:p14="http://schemas.microsoft.com/office/powerpoint/2010/main" val="198261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are some kids more adversely affected?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Reserve</a:t>
            </a:r>
          </a:p>
          <a:p>
            <a:pPr lvl="1"/>
            <a:r>
              <a:rPr lang="en-US" dirty="0" smtClean="0"/>
              <a:t>Younger may be more affected</a:t>
            </a:r>
          </a:p>
          <a:p>
            <a:r>
              <a:rPr lang="en-US" dirty="0" smtClean="0"/>
              <a:t>High achievers</a:t>
            </a:r>
          </a:p>
          <a:p>
            <a:r>
              <a:rPr lang="en-US" dirty="0"/>
              <a:t>ADD/</a:t>
            </a:r>
            <a:r>
              <a:rPr lang="en-US" dirty="0" smtClean="0"/>
              <a:t>ADHD or Learning disabilities</a:t>
            </a:r>
          </a:p>
          <a:p>
            <a:r>
              <a:rPr lang="en-US" dirty="0" smtClean="0"/>
              <a:t>Migraine sufferers or family history</a:t>
            </a:r>
          </a:p>
          <a:p>
            <a:r>
              <a:rPr lang="en-US" dirty="0" smtClean="0"/>
              <a:t>Mood disorders, new or pre-existing</a:t>
            </a:r>
          </a:p>
          <a:p>
            <a:r>
              <a:rPr lang="en-US" dirty="0" smtClean="0"/>
              <a:t>Pre-injury alcohol consumption or marijuana/drug use</a:t>
            </a:r>
          </a:p>
        </p:txBody>
      </p:sp>
    </p:spTree>
    <p:extLst>
      <p:ext uri="{BB962C8B-B14F-4D97-AF65-F5344CB8AC3E}">
        <p14:creationId xmlns:p14="http://schemas.microsoft.com/office/powerpoint/2010/main" val="418566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Consensus Guidelines on Sport Related Concussion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Concussed athletes must be evaluated and treated INDIVIDUALLY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Grading / severity</a:t>
            </a:r>
            <a:endParaRPr lang="en-US" sz="2200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Prospective grading scales abandoned </a:t>
            </a:r>
            <a:r>
              <a:rPr lang="en-US" sz="2000" dirty="0"/>
              <a:t>in </a:t>
            </a:r>
            <a:r>
              <a:rPr lang="en-US" sz="2000" dirty="0" smtClean="0"/>
              <a:t>favor </a:t>
            </a:r>
            <a:r>
              <a:rPr lang="en-US" sz="2000" dirty="0"/>
              <a:t>of combined measures </a:t>
            </a:r>
            <a:r>
              <a:rPr lang="en-US" sz="2000" dirty="0" smtClean="0"/>
              <a:t>of recovery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Modifying factors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Return to play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5993776"/>
              </p:ext>
            </p:extLst>
          </p:nvPr>
        </p:nvGraphicFramePr>
        <p:xfrm>
          <a:off x="304800" y="3657600"/>
          <a:ext cx="8382000" cy="284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5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Snapshot in time</a:t>
            </a:r>
          </a:p>
          <a:p>
            <a:r>
              <a:rPr lang="en-US" dirty="0" smtClean="0"/>
              <a:t>Serves as a reference point following injury</a:t>
            </a:r>
          </a:p>
          <a:p>
            <a:r>
              <a:rPr lang="en-US" dirty="0" smtClean="0"/>
              <a:t>May not be accurate for some individuals with several or severe learning disabilities</a:t>
            </a:r>
          </a:p>
          <a:p>
            <a:r>
              <a:rPr lang="en-US" dirty="0" smtClean="0"/>
              <a:t>Validity of a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Driving while Impaired – delayed reaction time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209800"/>
            <a:ext cx="6629401" cy="402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3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create a formal concussion management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Facilitate best care for injured student</a:t>
            </a:r>
          </a:p>
          <a:p>
            <a:r>
              <a:rPr lang="en-US" smtClean="0"/>
              <a:t>Provide a liaison between doctors, teachers, administrators and parents</a:t>
            </a:r>
          </a:p>
          <a:p>
            <a:r>
              <a:rPr lang="en-US" smtClean="0"/>
              <a:t>Insure continued academic progress and good health while healing</a:t>
            </a:r>
          </a:p>
          <a:p>
            <a:r>
              <a:rPr lang="en-US" smtClean="0"/>
              <a:t>Standardizing practice reduces misses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and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Educate the school community</a:t>
            </a:r>
          </a:p>
          <a:p>
            <a:pPr lvl="1"/>
            <a:r>
              <a:rPr lang="en-US" smtClean="0"/>
              <a:t>Coaches, administrators, nurses, and teachers</a:t>
            </a:r>
          </a:p>
          <a:p>
            <a:pPr lvl="1"/>
            <a:r>
              <a:rPr lang="en-US" smtClean="0"/>
              <a:t>Staff should recognize alterations in normal behavior patterns, or diminished academic performance in athletes</a:t>
            </a:r>
          </a:p>
          <a:p>
            <a:r>
              <a:rPr lang="en-US" smtClean="0"/>
              <a:t>Attempt to identify athletes at risk for more severe concussions, i.e. those with modifying factors</a:t>
            </a:r>
          </a:p>
          <a:p>
            <a:r>
              <a:rPr lang="en-US" smtClean="0"/>
              <a:t>Consider pre-season baseline neuro-cognitive testing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5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Heightened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New York State Law - S 3953 (2011)</a:t>
            </a:r>
          </a:p>
          <a:p>
            <a:pPr lvl="1"/>
            <a:r>
              <a:rPr lang="en-US" i="1" dirty="0" smtClean="0"/>
              <a:t>…The legislation also requires the immediate removal of any student who has or who may have suffered a concussion. No student who has or who may have suffered a concussion may return to athletic activities unless the student has been symptom free for at least twenty-four hour and </a:t>
            </a:r>
            <a:r>
              <a:rPr lang="en-US" sz="3200" b="1" i="1" dirty="0" smtClean="0"/>
              <a:t>a licensed physician </a:t>
            </a:r>
            <a:r>
              <a:rPr lang="en-US" i="1" dirty="0" smtClean="0"/>
              <a:t>has authorized the student's return. </a:t>
            </a:r>
          </a:p>
          <a:p>
            <a:r>
              <a:rPr lang="en-US" dirty="0" smtClean="0"/>
              <a:t>National Federation of High Schools (NFHS)</a:t>
            </a:r>
          </a:p>
          <a:p>
            <a:pPr lvl="1"/>
            <a:r>
              <a:rPr lang="en-US" dirty="0" smtClean="0"/>
              <a:t>Governing body for sports (rules, officiating, etc.)</a:t>
            </a:r>
          </a:p>
          <a:p>
            <a:pPr lvl="1"/>
            <a:r>
              <a:rPr lang="en-US" dirty="0" smtClean="0"/>
              <a:t>Officials may now remove athletes from play</a:t>
            </a:r>
          </a:p>
          <a:p>
            <a:r>
              <a:rPr lang="en-US" dirty="0" smtClean="0"/>
              <a:t>Multiple high profile injuries over recent years</a:t>
            </a:r>
          </a:p>
          <a:p>
            <a:r>
              <a:rPr lang="en-US" dirty="0" smtClean="0"/>
              <a:t>Lawsuits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and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Monitor sports equipment </a:t>
            </a:r>
          </a:p>
          <a:p>
            <a:r>
              <a:rPr lang="en-US" smtClean="0"/>
              <a:t>Insure staff available for injury assessment and referrals for further medical care. </a:t>
            </a:r>
          </a:p>
          <a:p>
            <a:r>
              <a:rPr lang="en-US" smtClean="0"/>
              <a:t>Advocate for concussion and safe play. </a:t>
            </a:r>
          </a:p>
          <a:p>
            <a:r>
              <a:rPr lang="en-US" smtClean="0"/>
              <a:t>Be aware of concussions that occurred during the school year and on vacation </a:t>
            </a:r>
          </a:p>
          <a:p>
            <a:r>
              <a:rPr lang="en-US" smtClean="0"/>
              <a:t>Follow injured athletes as they transition between sports</a:t>
            </a:r>
          </a:p>
          <a:p>
            <a:endParaRPr lang="en-US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1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Preparation and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Postseason debriefing</a:t>
            </a:r>
          </a:p>
          <a:p>
            <a:r>
              <a:rPr lang="en-US" smtClean="0"/>
              <a:t>Review injuries </a:t>
            </a:r>
          </a:p>
          <a:p>
            <a:r>
              <a:rPr lang="en-US" smtClean="0"/>
              <a:t>Discuss improvements in action plan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0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/>
              <a:t>What is a Concussion?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</a:pPr>
            <a:r>
              <a:rPr lang="en-US" dirty="0" smtClean="0"/>
              <a:t>A complex pathophysiological process affecting the brain, induced by traumatic biomechanical forces</a:t>
            </a:r>
          </a:p>
          <a:p>
            <a:pPr marL="777240" lvl="1" indent="-457200">
              <a:spcBef>
                <a:spcPct val="0"/>
              </a:spcBef>
            </a:pPr>
            <a:r>
              <a:rPr lang="en-US" sz="2200" dirty="0" smtClean="0"/>
              <a:t>Direct or Indirect</a:t>
            </a:r>
          </a:p>
          <a:p>
            <a:pPr marL="777240" lvl="1" indent="-457200">
              <a:spcBef>
                <a:spcPct val="0"/>
              </a:spcBef>
            </a:pPr>
            <a:r>
              <a:rPr lang="en-US" sz="2200" dirty="0" smtClean="0"/>
              <a:t>Impairment of neurologic function that resolves spontaneously</a:t>
            </a:r>
          </a:p>
          <a:p>
            <a:pPr marL="777240" lvl="1" indent="-457200">
              <a:spcBef>
                <a:spcPct val="0"/>
              </a:spcBef>
            </a:pPr>
            <a:r>
              <a:rPr lang="en-US" sz="2200" dirty="0" err="1" smtClean="0"/>
              <a:t>Neuropathologic</a:t>
            </a:r>
            <a:r>
              <a:rPr lang="en-US" sz="2200" dirty="0" smtClean="0"/>
              <a:t> changes</a:t>
            </a:r>
          </a:p>
          <a:p>
            <a:pPr marL="777240" lvl="1" indent="-457200">
              <a:spcBef>
                <a:spcPct val="0"/>
              </a:spcBef>
            </a:pPr>
            <a:r>
              <a:rPr lang="en-US" sz="2200" dirty="0" smtClean="0"/>
              <a:t>Functional rather than structural</a:t>
            </a:r>
          </a:p>
          <a:p>
            <a:pPr marL="777240" lvl="1" indent="-457200">
              <a:spcBef>
                <a:spcPct val="0"/>
              </a:spcBef>
            </a:pPr>
            <a:r>
              <a:rPr lang="en-US" sz="2200" dirty="0" smtClean="0"/>
              <a:t>May not involve Loss of Consciousness</a:t>
            </a:r>
          </a:p>
          <a:p>
            <a:pPr marL="777240" lvl="1" indent="-457200">
              <a:spcBef>
                <a:spcPct val="0"/>
              </a:spcBef>
            </a:pPr>
            <a:r>
              <a:rPr lang="en-US" sz="2200" dirty="0" smtClean="0"/>
              <a:t>No radiologic Abnormalities on standard imaging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963" y="5842871"/>
            <a:ext cx="558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McCrory</a:t>
            </a:r>
            <a:r>
              <a:rPr lang="en-US" dirty="0">
                <a:solidFill>
                  <a:prstClr val="black"/>
                </a:solidFill>
              </a:rPr>
              <a:t>, 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international </a:t>
            </a:r>
            <a:r>
              <a:rPr lang="en-US" dirty="0" err="1">
                <a:solidFill>
                  <a:prstClr val="black"/>
                </a:solidFill>
              </a:rPr>
              <a:t>Concusion</a:t>
            </a:r>
            <a:r>
              <a:rPr lang="en-US" dirty="0">
                <a:solidFill>
                  <a:prstClr val="black"/>
                </a:solidFill>
              </a:rPr>
              <a:t> in Sport, Zurich, </a:t>
            </a:r>
            <a:r>
              <a:rPr lang="en-US" i="1" dirty="0" err="1">
                <a:solidFill>
                  <a:prstClr val="black"/>
                </a:solidFill>
              </a:rPr>
              <a:t>Clin</a:t>
            </a:r>
            <a:r>
              <a:rPr lang="en-US" i="1" dirty="0">
                <a:solidFill>
                  <a:prstClr val="black"/>
                </a:solidFill>
              </a:rPr>
              <a:t> J Sport Med </a:t>
            </a:r>
            <a:r>
              <a:rPr lang="en-US" dirty="0">
                <a:solidFill>
                  <a:prstClr val="black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98337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3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1.6-3.8 million concussions annually in young people </a:t>
            </a:r>
          </a:p>
          <a:p>
            <a:r>
              <a:rPr lang="en-US" dirty="0" smtClean="0"/>
              <a:t>Average of 7-10 days to resolve</a:t>
            </a:r>
          </a:p>
          <a:p>
            <a:pPr lvl="1"/>
            <a:r>
              <a:rPr lang="en-US" dirty="0" smtClean="0"/>
              <a:t>Adolescents and children can normally take up to 28 days</a:t>
            </a:r>
          </a:p>
          <a:p>
            <a:pPr lvl="1"/>
            <a:r>
              <a:rPr lang="en-US" dirty="0" smtClean="0"/>
              <a:t>Some have problems for months….</a:t>
            </a:r>
          </a:p>
          <a:p>
            <a:r>
              <a:rPr lang="en-US" dirty="0" smtClean="0"/>
              <a:t>Impairs ability to function in everyday life and activities, including school based activities</a:t>
            </a:r>
          </a:p>
          <a:p>
            <a:r>
              <a:rPr lang="en-US" dirty="0" smtClean="0"/>
              <a:t>May look physically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37236"/>
              </p:ext>
            </p:extLst>
          </p:nvPr>
        </p:nvGraphicFramePr>
        <p:xfrm>
          <a:off x="0" y="914400"/>
          <a:ext cx="889635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31" y="685800"/>
            <a:ext cx="8229600" cy="838200"/>
          </a:xfrm>
        </p:spPr>
        <p:txBody>
          <a:bodyPr/>
          <a:lstStyle/>
          <a:p>
            <a:r>
              <a:rPr lang="en-US" dirty="0" smtClean="0"/>
              <a:t>Causes of TBI</a:t>
            </a:r>
            <a:endParaRPr lang="en-US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10000" y="2971800"/>
            <a:ext cx="15414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</a:rPr>
              <a:t>Sports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351463" y="1905000"/>
            <a:ext cx="12858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</a:rPr>
              <a:t>MVA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63738" y="2209800"/>
            <a:ext cx="142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</a:rPr>
              <a:t>Other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053758" y="2931319"/>
            <a:ext cx="18970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</a:rPr>
              <a:t>Assaults</a:t>
            </a:r>
          </a:p>
        </p:txBody>
      </p:sp>
    </p:spTree>
    <p:extLst>
      <p:ext uri="{BB962C8B-B14F-4D97-AF65-F5344CB8AC3E}">
        <p14:creationId xmlns:p14="http://schemas.microsoft.com/office/powerpoint/2010/main" val="4733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is concussion a big problem for those affected?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Memory and learning difficulties</a:t>
            </a:r>
          </a:p>
          <a:p>
            <a:r>
              <a:rPr lang="en-US" smtClean="0"/>
              <a:t>Decreases in attention, processing speed, and problem solving abilities</a:t>
            </a:r>
          </a:p>
          <a:p>
            <a:r>
              <a:rPr lang="en-US" smtClean="0"/>
              <a:t>Weaker planning ability and impaired future memory</a:t>
            </a:r>
          </a:p>
          <a:p>
            <a:r>
              <a:rPr lang="en-US" smtClean="0"/>
              <a:t>Sleep disturbance, fatigue, headaches, fogginess, and somatic complaints</a:t>
            </a:r>
          </a:p>
          <a:p>
            <a:r>
              <a:rPr lang="en-US" smtClean="0"/>
              <a:t>Decreased ability to cope with stress, increased irritability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55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15355"/>
              </p:ext>
            </p:extLst>
          </p:nvPr>
        </p:nvGraphicFramePr>
        <p:xfrm>
          <a:off x="2970213" y="1651000"/>
          <a:ext cx="6854825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6642100" imgH="4114800" progId="MSGraph.Chart.8">
                  <p:embed followColorScheme="full"/>
                </p:oleObj>
              </mc:Choice>
              <mc:Fallback>
                <p:oleObj name="Chart" r:id="rId4" imgW="66421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651000"/>
                        <a:ext cx="6854825" cy="465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1593273" y="4572001"/>
            <a:ext cx="900545" cy="3720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4209" tIns="42104" rIns="84209" bIns="42104">
            <a:spAutoFit/>
          </a:bodyPr>
          <a:lstStyle/>
          <a:p>
            <a:r>
              <a:rPr lang="en-US" dirty="0"/>
              <a:t>N=410</a:t>
            </a:r>
          </a:p>
        </p:txBody>
      </p:sp>
      <p:sp>
        <p:nvSpPr>
          <p:cNvPr id="132101" name="Text Box 1029"/>
          <p:cNvSpPr txBox="1">
            <a:spLocks noChangeArrowheads="1"/>
          </p:cNvSpPr>
          <p:nvPr/>
        </p:nvSpPr>
        <p:spPr bwMode="auto">
          <a:xfrm>
            <a:off x="3238500" y="5110758"/>
            <a:ext cx="227771" cy="362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209" tIns="42104" rIns="84209" bIns="42104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132102" name="Text Box 1030"/>
          <p:cNvSpPr txBox="1">
            <a:spLocks noChangeArrowheads="1"/>
          </p:cNvSpPr>
          <p:nvPr/>
        </p:nvSpPr>
        <p:spPr bwMode="auto">
          <a:xfrm>
            <a:off x="4906819" y="3976688"/>
            <a:ext cx="1314607" cy="362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209" tIns="42104" rIns="84209" bIns="42104">
            <a:spAutoFit/>
          </a:bodyPr>
          <a:lstStyle/>
          <a:p>
            <a:pPr eaLnBrk="0" hangingPunct="0"/>
            <a:r>
              <a:rPr lang="en-US" sz="1700" b="1" dirty="0">
                <a:latin typeface="Comic Sans MS" pitchFamily="66" charset="0"/>
              </a:rPr>
              <a:t>p.&lt;.</a:t>
            </a:r>
            <a:r>
              <a:rPr lang="en-US" b="1" dirty="0">
                <a:latin typeface="Comic Sans MS" pitchFamily="66" charset="0"/>
              </a:rPr>
              <a:t>00001</a:t>
            </a:r>
          </a:p>
        </p:txBody>
      </p:sp>
      <p:sp>
        <p:nvSpPr>
          <p:cNvPr id="132103" name="Text Box 1031"/>
          <p:cNvSpPr txBox="1">
            <a:spLocks noChangeArrowheads="1"/>
          </p:cNvSpPr>
          <p:nvPr/>
        </p:nvSpPr>
        <p:spPr bwMode="auto">
          <a:xfrm>
            <a:off x="4214092" y="3040560"/>
            <a:ext cx="714375" cy="372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209" tIns="42104" rIns="84209" bIns="42104">
            <a:spAutoFit/>
          </a:bodyPr>
          <a:lstStyle/>
          <a:p>
            <a:pPr eaLnBrk="0" hangingPunct="0"/>
            <a:r>
              <a:rPr lang="en-US" b="1" dirty="0">
                <a:latin typeface="Comic Sans MS" pitchFamily="66" charset="0"/>
              </a:rPr>
              <a:t>N.S.</a:t>
            </a:r>
          </a:p>
        </p:txBody>
      </p:sp>
      <p:sp>
        <p:nvSpPr>
          <p:cNvPr id="132104" name="Text Box 1032"/>
          <p:cNvSpPr txBox="1">
            <a:spLocks noChangeArrowheads="1"/>
          </p:cNvSpPr>
          <p:nvPr/>
        </p:nvSpPr>
        <p:spPr bwMode="auto">
          <a:xfrm>
            <a:off x="6290830" y="3976688"/>
            <a:ext cx="1197841" cy="372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209" tIns="42104" rIns="84209" bIns="42104">
            <a:spAutoFit/>
          </a:bodyPr>
          <a:lstStyle/>
          <a:p>
            <a:pPr eaLnBrk="0" hangingPunct="0"/>
            <a:r>
              <a:rPr lang="en-US" b="1" dirty="0">
                <a:latin typeface="Comic Sans MS" pitchFamily="66" charset="0"/>
              </a:rPr>
              <a:t>p.&lt;.0001</a:t>
            </a:r>
          </a:p>
        </p:txBody>
      </p:sp>
      <p:sp>
        <p:nvSpPr>
          <p:cNvPr id="132105" name="Text Box 1033"/>
          <p:cNvSpPr txBox="1">
            <a:spLocks noChangeArrowheads="1"/>
          </p:cNvSpPr>
          <p:nvPr/>
        </p:nvSpPr>
        <p:spPr bwMode="auto">
          <a:xfrm>
            <a:off x="7674841" y="3976688"/>
            <a:ext cx="914977" cy="372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4209" tIns="42104" rIns="84209" bIns="42104">
            <a:spAutoFit/>
          </a:bodyPr>
          <a:lstStyle/>
          <a:p>
            <a:pPr eaLnBrk="0" hangingPunct="0"/>
            <a:r>
              <a:rPr lang="en-US" b="1" dirty="0">
                <a:latin typeface="Comic Sans MS" pitchFamily="66" charset="0"/>
              </a:rPr>
              <a:t>p.&lt;.03</a:t>
            </a:r>
          </a:p>
        </p:txBody>
      </p:sp>
      <p:sp>
        <p:nvSpPr>
          <p:cNvPr id="132106" name="Text Box 1034"/>
          <p:cNvSpPr txBox="1">
            <a:spLocks noChangeArrowheads="1"/>
          </p:cNvSpPr>
          <p:nvPr/>
        </p:nvSpPr>
        <p:spPr bwMode="auto">
          <a:xfrm>
            <a:off x="1385455" y="2500313"/>
            <a:ext cx="1801091" cy="1808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209" tIns="42104" rIns="84209" bIns="42104">
            <a:spAutoFit/>
          </a:bodyPr>
          <a:lstStyle/>
          <a:p>
            <a:pPr eaLnBrk="0" hangingPunct="0"/>
            <a:r>
              <a:rPr lang="en-US" dirty="0"/>
              <a:t>Significant</a:t>
            </a:r>
          </a:p>
          <a:p>
            <a:pPr eaLnBrk="0" hangingPunct="0"/>
            <a:r>
              <a:rPr lang="en-US" dirty="0"/>
              <a:t>difference between</a:t>
            </a:r>
          </a:p>
          <a:p>
            <a:pPr eaLnBrk="0" hangingPunct="0"/>
            <a:r>
              <a:rPr lang="en-US" dirty="0"/>
              <a:t>groups out to </a:t>
            </a:r>
          </a:p>
          <a:p>
            <a:pPr eaLnBrk="0" hangingPunct="0"/>
            <a:r>
              <a:rPr lang="en-US" dirty="0"/>
              <a:t>at least 8 days</a:t>
            </a:r>
          </a:p>
          <a:p>
            <a:pPr eaLnBrk="0" hangingPunct="0"/>
            <a:r>
              <a:rPr lang="en-US" dirty="0"/>
              <a:t>post-injury</a:t>
            </a:r>
          </a:p>
        </p:txBody>
      </p:sp>
      <p:sp>
        <p:nvSpPr>
          <p:cNvPr id="132107" name="Text Box 1035"/>
          <p:cNvSpPr txBox="1">
            <a:spLocks noChangeArrowheads="1"/>
          </p:cNvSpPr>
          <p:nvPr/>
        </p:nvSpPr>
        <p:spPr bwMode="auto">
          <a:xfrm>
            <a:off x="1385455" y="6072187"/>
            <a:ext cx="7342909" cy="6082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216" tIns="42108" rIns="84216" bIns="42108">
            <a:spAutoFit/>
          </a:bodyPr>
          <a:lstStyle/>
          <a:p>
            <a:pPr eaLnBrk="0" hangingPunct="0"/>
            <a:r>
              <a:rPr lang="en-US" sz="1700" dirty="0"/>
              <a:t>Collins MW, Lovell MR, Maroon et al. </a:t>
            </a:r>
            <a:r>
              <a:rPr lang="en-US" sz="1700" u="sng" dirty="0"/>
              <a:t>Medicine and Science in Sports Exercise</a:t>
            </a:r>
            <a:r>
              <a:rPr lang="en-US" sz="1700" dirty="0"/>
              <a:t>, 34:5;2002</a:t>
            </a:r>
          </a:p>
        </p:txBody>
      </p:sp>
      <p:sp>
        <p:nvSpPr>
          <p:cNvPr id="132111" name="Rectangle 1039"/>
          <p:cNvSpPr>
            <a:spLocks noGrp="1" noChangeArrowheads="1"/>
          </p:cNvSpPr>
          <p:nvPr>
            <p:ph type="title"/>
          </p:nvPr>
        </p:nvSpPr>
        <p:spPr>
          <a:xfrm>
            <a:off x="360218" y="15240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MEMORY COMPOSITE</a:t>
            </a:r>
            <a:br>
              <a:rPr lang="en-US" sz="4000" dirty="0" smtClean="0"/>
            </a:br>
            <a:r>
              <a:rPr lang="en-US" sz="4000" dirty="0" smtClean="0"/>
              <a:t>Control vs. Concussed Athletes</a:t>
            </a:r>
            <a:endParaRPr lang="en-US" sz="4000" dirty="0"/>
          </a:p>
        </p:txBody>
      </p:sp>
      <p:sp>
        <p:nvSpPr>
          <p:cNvPr id="132112" name="Text Box 1040"/>
          <p:cNvSpPr txBox="1">
            <a:spLocks noChangeArrowheads="1"/>
          </p:cNvSpPr>
          <p:nvPr/>
        </p:nvSpPr>
        <p:spPr bwMode="auto">
          <a:xfrm>
            <a:off x="3849536" y="5729883"/>
            <a:ext cx="4225636" cy="3155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4209" tIns="42104" rIns="84209" bIns="42104">
            <a:spAutoFit/>
          </a:bodyPr>
          <a:lstStyle/>
          <a:p>
            <a:r>
              <a:rPr lang="en-US" sz="1500" b="1" dirty="0">
                <a:solidFill>
                  <a:srgbClr val="007199"/>
                </a:solidFill>
              </a:rPr>
              <a:t>*Lower score indicates poorer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9562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oundry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2.xml><?xml version="1.0" encoding="utf-8"?>
<a:themeOverride xmlns:a="http://schemas.openxmlformats.org/drawingml/2006/main">
  <a:clrScheme name="Champion sea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hampion seal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1467</Words>
  <Application>Microsoft Macintosh PowerPoint</Application>
  <PresentationFormat>On-screen Show (4:3)</PresentationFormat>
  <Paragraphs>241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Chart</vt:lpstr>
      <vt:lpstr>Concussion in the Classroom</vt:lpstr>
      <vt:lpstr>PowerPoint Presentation</vt:lpstr>
      <vt:lpstr>Heightened Awareness</vt:lpstr>
      <vt:lpstr>What is a Concussion?</vt:lpstr>
      <vt:lpstr>PowerPoint Presentation</vt:lpstr>
      <vt:lpstr>Concussion</vt:lpstr>
      <vt:lpstr>Causes of TBI</vt:lpstr>
      <vt:lpstr>Why is concussion a big problem for those affected?</vt:lpstr>
      <vt:lpstr>MEMORY COMPOSITE Control vs. Concussed Athletes</vt:lpstr>
      <vt:lpstr>REACTION TIME COMPOSITE Control vs. Concussed Athletes</vt:lpstr>
      <vt:lpstr>Recovery</vt:lpstr>
      <vt:lpstr>Assess the Concussed Athlete: Immediate and Delayed Symptoms</vt:lpstr>
      <vt:lpstr>Headache</vt:lpstr>
      <vt:lpstr>Dizziness</vt:lpstr>
      <vt:lpstr>Visual Symptoms (Light sensitivity, double or blurry vision)</vt:lpstr>
      <vt:lpstr>Noise Sensitivity</vt:lpstr>
      <vt:lpstr>Difficulty Concentrating or Remembering</vt:lpstr>
      <vt:lpstr>Sleep Disturbances</vt:lpstr>
      <vt:lpstr>Reentry to School</vt:lpstr>
      <vt:lpstr>Return to Learn</vt:lpstr>
      <vt:lpstr>Academic Accomodations</vt:lpstr>
      <vt:lpstr>Individualized education plan (IEP)</vt:lpstr>
      <vt:lpstr>504 Plan</vt:lpstr>
      <vt:lpstr>Why are some kids more adversely affected?</vt:lpstr>
      <vt:lpstr>Consensus Guidelines on Sport Related Concussion</vt:lpstr>
      <vt:lpstr>Baseline Testing</vt:lpstr>
      <vt:lpstr>Driving while Impaired – delayed reaction time</vt:lpstr>
      <vt:lpstr>Why create a formal concussion management program?</vt:lpstr>
      <vt:lpstr>Preparation and awareness</vt:lpstr>
      <vt:lpstr>Preparation and awareness</vt:lpstr>
      <vt:lpstr>Preparation and awareness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Matuszak</dc:creator>
  <cp:lastModifiedBy>Canisius High School</cp:lastModifiedBy>
  <cp:revision>4</cp:revision>
  <dcterms:created xsi:type="dcterms:W3CDTF">2016-03-10T22:57:21Z</dcterms:created>
  <dcterms:modified xsi:type="dcterms:W3CDTF">2016-03-17T18:14:33Z</dcterms:modified>
</cp:coreProperties>
</file>